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7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5" r:id="rId16"/>
    <p:sldId id="276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Roboto Medium" panose="020B060402020202020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La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GpmEb0L7zSHGJmRldTxMV09Ah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6ff2b04ef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c6ff2b04ef_0_4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0" name="Google Shape;360;gc6ff2b04ef_0_4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27b9eca62c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127b9eca62c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g127b9eca62c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27b9eca62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127b9eca62c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g127b9eca62c_0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c9724761ea_2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c9724761ea_2_2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gc9724761ea_2_2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c74f4ef95b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c74f4ef95b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c74f4ef95b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9" name="Google Shape;60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c6ff2b04ef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gc6ff2b04ef_0_9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gc6ff2b04ef_0_9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c74f4ef95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c74f4ef95b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3" name="Google Shape;633;gc74f4ef95b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74f4ef95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c74f4ef95b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8" name="Google Shape;368;gc74f4ef95b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7b9eca6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127b9eca6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g127b9eca62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9724761ea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c9724761ea_2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85" name="Google Shape;385;gc9724761ea_2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1fc27bfb1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5" name="Google Shape;1535;g1fc27bfb1b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Medium"/>
              <a:buChar char="●"/>
            </a:pPr>
            <a:r>
              <a:rPr lang="es-PE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Digitalización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Medium"/>
              <a:buChar char="●"/>
            </a:pPr>
            <a:r>
              <a:rPr lang="es-PE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Elementos Básicos como Google, Office 365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Medium"/>
              <a:buChar char="●"/>
            </a:pPr>
            <a:r>
              <a:rPr lang="es-PE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Gestionales, SAP, RRHH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Medium"/>
              <a:buChar char="●"/>
            </a:pPr>
            <a:r>
              <a:rPr lang="es-PE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Costo de la Infraestructura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Medium"/>
              <a:buChar char="●"/>
            </a:pPr>
            <a:r>
              <a:rPr lang="es-PE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Mejora de las Conectividades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Medium"/>
              <a:buChar char="●"/>
            </a:pPr>
            <a:r>
              <a:rPr lang="es-PE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Eficiencia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</p:txBody>
      </p:sp>
      <p:sp>
        <p:nvSpPr>
          <p:cNvPr id="1536" name="Google Shape;1536;g1fc27bfb1b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P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37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6ff2b04ef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c6ff2b04ef_0_5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gc6ff2b04ef_0_5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74f4ef95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c74f4ef95b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gc74f4ef95b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ca08337d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ca08337d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ca08337d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74f4ef95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c74f4ef95b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gc74f4ef95b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42" Type="http://schemas.openxmlformats.org/officeDocument/2006/relationships/image" Target="../media/image85.png"/><Relationship Id="rId47" Type="http://schemas.openxmlformats.org/officeDocument/2006/relationships/image" Target="../media/image90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46" Type="http://schemas.openxmlformats.org/officeDocument/2006/relationships/image" Target="../media/image89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Slide #9">
    <p:bg>
      <p:bgPr>
        <a:solidFill>
          <a:srgbClr val="11305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2821" y="3929275"/>
            <a:ext cx="6718704" cy="31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4925" y="538425"/>
            <a:ext cx="3404127" cy="11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8"/>
          <p:cNvSpPr txBox="1">
            <a:spLocks noGrp="1"/>
          </p:cNvSpPr>
          <p:nvPr>
            <p:ph type="title"/>
          </p:nvPr>
        </p:nvSpPr>
        <p:spPr>
          <a:xfrm>
            <a:off x="742375" y="2181350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title" idx="2"/>
          </p:nvPr>
        </p:nvSpPr>
        <p:spPr>
          <a:xfrm>
            <a:off x="742375" y="3987325"/>
            <a:ext cx="552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"/>
              <a:buNone/>
              <a:defRPr sz="3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Bridge/CMVR Image 1">
  <p:cSld name="Black Slide with Copy and Bridge/CMVR Image 1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5969675" y="2896850"/>
            <a:ext cx="6222524" cy="35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l="8766" t="25616" r="37188" b="14377"/>
          <a:stretch/>
        </p:blipFill>
        <p:spPr>
          <a:xfrm>
            <a:off x="7709025" y="2597475"/>
            <a:ext cx="4482975" cy="36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Bridge/CMVR Image">
  <p:cSld name="SECTION_HEADER_1_1_2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c6ff2b04ef_0_7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7825" y="1863900"/>
            <a:ext cx="7065201" cy="45487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c6ff2b04ef_0_78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c6ff2b04ef_0_780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c6ff2b04ef_0_780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3" name="Google Shape;93;gc6ff2b04ef_0_780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apid Replacement Slide">
  <p:cSld name="SECTION_HEADER_2_1_1_2_2_1_1_1_1_1_1_1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823306136_0_24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6" name="Google Shape;96;gc823306136_0_24"/>
          <p:cNvPicPr preferRelativeResize="0"/>
          <p:nvPr/>
        </p:nvPicPr>
        <p:blipFill rotWithShape="1">
          <a:blip r:embed="rId2">
            <a:alphaModFix/>
          </a:blip>
          <a:srcRect l="25147" r="3110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c823306136_0_2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c823306136_0_24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8834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c823306136_0_24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00" name="Google Shape;100;gc823306136_0_24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mium Support Slide">
  <p:cSld name="SECTION_HEADER_2_1_1_2_2_1_1_1_1_1_1_1_1_1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823306136_0_38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03" name="Google Shape;103;gc823306136_0_38"/>
          <p:cNvPicPr preferRelativeResize="0"/>
          <p:nvPr/>
        </p:nvPicPr>
        <p:blipFill rotWithShape="1">
          <a:blip r:embed="rId2">
            <a:alphaModFix/>
          </a:blip>
          <a:srcRect l="29027" r="2722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c823306136_0_38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gc823306136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00001">
            <a:off x="-185448" y="-1464924"/>
            <a:ext cx="4060029" cy="360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c823306136_0_38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07" name="Google Shape;107;gc823306136_0_38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twoColTx">
  <p:cSld name="TITLE_AND_TWO_COLUMNS">
    <p:bg>
      <p:bgPr>
        <a:solidFill>
          <a:srgbClr val="11305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6ff2b04ef_0_846"/>
          <p:cNvSpPr txBox="1"/>
          <p:nvPr/>
        </p:nvSpPr>
        <p:spPr>
          <a:xfrm>
            <a:off x="551350" y="2763044"/>
            <a:ext cx="82950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350" tIns="126350" rIns="126350" bIns="1263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6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sz="4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gc6ff2b04ef_0_8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473296" y="0"/>
            <a:ext cx="6718704" cy="31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c6ff2b04ef_0_8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300" y="538425"/>
            <a:ext cx="3404127" cy="11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c6ff2b04ef_0_846"/>
          <p:cNvSpPr txBox="1"/>
          <p:nvPr/>
        </p:nvSpPr>
        <p:spPr>
          <a:xfrm>
            <a:off x="684294" y="5132974"/>
            <a:ext cx="21204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North America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+1-512-473-0500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sales@een.com</a:t>
            </a:r>
            <a:endParaRPr sz="27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gc6ff2b04ef_0_846"/>
          <p:cNvSpPr txBox="1"/>
          <p:nvPr/>
        </p:nvSpPr>
        <p:spPr>
          <a:xfrm>
            <a:off x="3409778" y="5132975"/>
            <a:ext cx="32571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Latin America/Caribbean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+52 55 8526 4926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LATAMsales@een.com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gc6ff2b04ef_0_846"/>
          <p:cNvSpPr txBox="1"/>
          <p:nvPr/>
        </p:nvSpPr>
        <p:spPr>
          <a:xfrm>
            <a:off x="6507125" y="5132975"/>
            <a:ext cx="27240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Europe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+31 20 26 10 460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EMEAsales@een.com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gc6ff2b04ef_0_846"/>
          <p:cNvSpPr txBox="1"/>
          <p:nvPr/>
        </p:nvSpPr>
        <p:spPr>
          <a:xfrm>
            <a:off x="9232604" y="5132975"/>
            <a:ext cx="34926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Asia Pacific</a:t>
            </a: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Eagle Eye Networks K.K.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+81-3-6868-5527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APACsales@een.com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SECTION_HEADER_2_1_1_2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6ff2b04ef_0_83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c6ff2b04ef_0_835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working Spaces">
  <p:cSld name="SECTION_HEADER_2_1_1_2_2_1_1_1_1_1_1_1_1_1_1_1_1_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9724761ea_2_304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1" name="Google Shape;121;gc9724761ea_2_304"/>
          <p:cNvPicPr preferRelativeResize="0"/>
          <p:nvPr/>
        </p:nvPicPr>
        <p:blipFill rotWithShape="1">
          <a:blip r:embed="rId2">
            <a:alphaModFix/>
          </a:blip>
          <a:srcRect l="34912" t="2007" r="22224"/>
          <a:stretch/>
        </p:blipFill>
        <p:spPr>
          <a:xfrm>
            <a:off x="0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c9724761ea_2_30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c9724761ea_2_304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24" name="Google Shape;124;gc9724761ea_2_304"/>
          <p:cNvPicPr preferRelativeResize="0"/>
          <p:nvPr/>
        </p:nvPicPr>
        <p:blipFill rotWithShape="1">
          <a:blip r:embed="rId3">
            <a:alphaModFix/>
          </a:blip>
          <a:srcRect t="26007"/>
          <a:stretch/>
        </p:blipFill>
        <p:spPr>
          <a:xfrm rot="5400003">
            <a:off x="1575550" y="-490749"/>
            <a:ext cx="4060050" cy="267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c9724761ea_2_304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king">
  <p:cSld name="SECTION_HEADER_2_1_1_2_2_1_1_1_1_1_1_1_1_1_1_1_1_2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0afdf872c_0_1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8" name="Google Shape;128;gd0afdf872c_0_19"/>
          <p:cNvPicPr preferRelativeResize="0"/>
          <p:nvPr/>
        </p:nvPicPr>
        <p:blipFill rotWithShape="1">
          <a:blip r:embed="rId2">
            <a:alphaModFix/>
          </a:blip>
          <a:srcRect l="19191" t="1318" r="37080" b="-1318"/>
          <a:stretch/>
        </p:blipFill>
        <p:spPr>
          <a:xfrm>
            <a:off x="0" y="0"/>
            <a:ext cx="494099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d0afdf872c_0_1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d0afdf872c_0_1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31" name="Google Shape;131;gd0afdf872c_0_19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545475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d0afdf872c_0_1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-Family Vertical">
  <p:cSld name="SECTION_HEADER_2_1_1_2_2_1_1_1_1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74f4ef95b_0_24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35" name="Google Shape;135;gc74f4ef95b_0_243"/>
          <p:cNvPicPr preferRelativeResize="0"/>
          <p:nvPr/>
        </p:nvPicPr>
        <p:blipFill rotWithShape="1">
          <a:blip r:embed="rId2">
            <a:alphaModFix/>
          </a:blip>
          <a:srcRect l="11451" r="4480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c74f4ef95b_0_24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gc74f4ef95b_0_243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7713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c74f4ef95b_0_24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39" name="Google Shape;139;gc74f4ef95b_0_24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SR Vertical">
  <p:cSld name="SECTION_HEADER_2_1_1_2_2_1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74f4ef95b_0_18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2" name="Google Shape;142;gc74f4ef95b_0_183"/>
          <p:cNvPicPr preferRelativeResize="0"/>
          <p:nvPr/>
        </p:nvPicPr>
        <p:blipFill rotWithShape="1">
          <a:blip r:embed="rId2">
            <a:alphaModFix/>
          </a:blip>
          <a:srcRect l="34647" r="2160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c74f4ef95b_0_18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c74f4ef95b_0_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955">
            <a:off x="-1572399" y="-807874"/>
            <a:ext cx="4060031" cy="3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c74f4ef95b_0_18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46" name="Google Shape;146;gc74f4ef95b_0_18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and Laptop Image">
  <p:cSld name="SECTION_HEADER_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gc6ff2b04ef_0_756"/>
          <p:cNvPicPr preferRelativeResize="0"/>
          <p:nvPr/>
        </p:nvPicPr>
        <p:blipFill rotWithShape="1">
          <a:blip r:embed="rId2">
            <a:alphaModFix/>
          </a:blip>
          <a:srcRect l="19353" t="27966" r="19402" b="52137"/>
          <a:stretch/>
        </p:blipFill>
        <p:spPr>
          <a:xfrm>
            <a:off x="753688" y="4510725"/>
            <a:ext cx="10840075" cy="23472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c6ff2b04ef_0_75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gc6ff2b04ef_0_756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gc6ff2b04ef_0_756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0" name="Google Shape;20;gc6ff2b04ef_0_756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tail Vertical">
  <p:cSld name="SECTION_HEADER_2_1_1_2_2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74f4ef95b_0_197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9" name="Google Shape;149;gc74f4ef95b_0_197"/>
          <p:cNvPicPr preferRelativeResize="0"/>
          <p:nvPr/>
        </p:nvPicPr>
        <p:blipFill rotWithShape="1">
          <a:blip r:embed="rId2">
            <a:alphaModFix/>
          </a:blip>
          <a:srcRect l="28125" r="28128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c74f4ef95b_0_19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c74f4ef95b_0_197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>
            <a:off x="1446875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c74f4ef95b_0_197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53" name="Google Shape;153;gc74f4ef95b_0_19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tness Vertical">
  <p:cSld name="SECTION_HEADER_2_1_1_2_2_1_1_1_1_1_1_1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74f4ef95b_0_27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56" name="Google Shape;156;gc74f4ef95b_0_279"/>
          <p:cNvPicPr preferRelativeResize="0"/>
          <p:nvPr/>
        </p:nvPicPr>
        <p:blipFill rotWithShape="1">
          <a:blip r:embed="rId2">
            <a:alphaModFix/>
          </a:blip>
          <a:srcRect l="5685" r="50568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c74f4ef95b_0_27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c74f4ef95b_0_279"/>
          <p:cNvPicPr preferRelativeResize="0"/>
          <p:nvPr/>
        </p:nvPicPr>
        <p:blipFill rotWithShape="1">
          <a:blip r:embed="rId3">
            <a:alphaModFix/>
          </a:blip>
          <a:srcRect t="42239"/>
          <a:stretch/>
        </p:blipFill>
        <p:spPr>
          <a:xfrm>
            <a:off x="304800" y="-5"/>
            <a:ext cx="4009801" cy="18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c74f4ef95b_0_27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60" name="Google Shape;160;gc74f4ef95b_0_27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Vertical">
  <p:cSld name="SECTION_HEADER_2_1_1_2_2_1_1_1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74f4ef95b_0_212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3" name="Google Shape;163;gc74f4ef95b_0_212"/>
          <p:cNvPicPr preferRelativeResize="0"/>
          <p:nvPr/>
        </p:nvPicPr>
        <p:blipFill rotWithShape="1">
          <a:blip r:embed="rId2">
            <a:alphaModFix/>
          </a:blip>
          <a:srcRect l="18231" r="38024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c74f4ef95b_0_21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gc74f4ef95b_0_212"/>
          <p:cNvPicPr preferRelativeResize="0"/>
          <p:nvPr/>
        </p:nvPicPr>
        <p:blipFill rotWithShape="1">
          <a:blip r:embed="rId3">
            <a:alphaModFix/>
          </a:blip>
          <a:srcRect t="42239"/>
          <a:stretch/>
        </p:blipFill>
        <p:spPr>
          <a:xfrm>
            <a:off x="76200" y="-5"/>
            <a:ext cx="4009801" cy="18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c74f4ef95b_0_212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67" name="Google Shape;167;gc74f4ef95b_0_212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cation Vertical">
  <p:cSld name="SECTION_HEADER_2_1_1_2_2_1_1_1_1_1_1_1_1_1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74f4ef95b_0_296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70" name="Google Shape;170;gc74f4ef95b_0_296"/>
          <p:cNvPicPr preferRelativeResize="0"/>
          <p:nvPr/>
        </p:nvPicPr>
        <p:blipFill rotWithShape="1">
          <a:blip r:embed="rId2">
            <a:alphaModFix/>
          </a:blip>
          <a:srcRect l="49878" r="637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c74f4ef95b_0_29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c74f4ef95b_0_296"/>
          <p:cNvPicPr preferRelativeResize="0"/>
          <p:nvPr/>
        </p:nvPicPr>
        <p:blipFill rotWithShape="1">
          <a:blip r:embed="rId3">
            <a:alphaModFix/>
          </a:blip>
          <a:srcRect t="1700" r="22975"/>
          <a:stretch/>
        </p:blipFill>
        <p:spPr>
          <a:xfrm rot="10800000" flipH="1">
            <a:off x="1992750" y="3555775"/>
            <a:ext cx="2948249" cy="3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c74f4ef95b_0_296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74" name="Google Shape;174;gc74f4ef95b_0_296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lthcare Vertical">
  <p:cSld name="SECTION_HEADER_2_1_1_2_2_1_1_1_1_1_1_1_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74f4ef95b_0_260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77" name="Google Shape;177;gc74f4ef95b_0_260"/>
          <p:cNvPicPr preferRelativeResize="0"/>
          <p:nvPr/>
        </p:nvPicPr>
        <p:blipFill rotWithShape="1">
          <a:blip r:embed="rId2">
            <a:alphaModFix/>
          </a:blip>
          <a:srcRect l="18543" r="38150" b="999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c74f4ef95b_0_26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c74f4ef95b_0_260"/>
          <p:cNvPicPr preferRelativeResize="0"/>
          <p:nvPr/>
        </p:nvPicPr>
        <p:blipFill rotWithShape="1">
          <a:blip r:embed="rId3">
            <a:alphaModFix/>
          </a:blip>
          <a:srcRect l="8542" b="15539"/>
          <a:stretch/>
        </p:blipFill>
        <p:spPr>
          <a:xfrm>
            <a:off x="0" y="4221050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c74f4ef95b_0_260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81" name="Google Shape;181;gc74f4ef95b_0_260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nnabis Vertical">
  <p:cSld name="SECTION_HEADER_2_1_1_2_2_1_1_1_1_1_1_1_1_1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74f4ef95b_0_31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4" name="Google Shape;184;gc74f4ef95b_0_313"/>
          <p:cNvPicPr preferRelativeResize="0"/>
          <p:nvPr/>
        </p:nvPicPr>
        <p:blipFill rotWithShape="1">
          <a:blip r:embed="rId2">
            <a:alphaModFix/>
          </a:blip>
          <a:srcRect l="35370" r="20887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c74f4ef95b_0_31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c74f4ef95b_0_313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 flipH="1">
            <a:off x="0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c74f4ef95b_0_31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88" name="Google Shape;188;gc74f4ef95b_0_31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Slide - Option 2">
  <p:cSld name="SECTION_HEADER_4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6ff2b04ef_0_745"/>
          <p:cNvSpPr txBox="1">
            <a:spLocks noGrp="1"/>
          </p:cNvSpPr>
          <p:nvPr>
            <p:ph type="title"/>
          </p:nvPr>
        </p:nvSpPr>
        <p:spPr>
          <a:xfrm>
            <a:off x="4776825" y="3007175"/>
            <a:ext cx="7613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051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11305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c6ff2b04ef_0_74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c6ff2b04ef_0_7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50175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c6ff2b04ef_0_745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in Two Sections - Horizontal Split">
  <p:cSld name="SECTION_HEADER_4_2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6ff2b04ef_0_1030"/>
          <p:cNvSpPr/>
          <p:nvPr/>
        </p:nvSpPr>
        <p:spPr>
          <a:xfrm>
            <a:off x="100" y="3600675"/>
            <a:ext cx="12192000" cy="30357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gc6ff2b04ef_0_103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c6ff2b04ef_0_1030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gc6ff2b04ef_0_1030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99" name="Google Shape;199;gc6ff2b04ef_0_1030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in Two Sections with Camera on Top">
  <p:cSld name="SECTION_HEADER_4_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6ff2b04ef_0_900"/>
          <p:cNvSpPr/>
          <p:nvPr/>
        </p:nvSpPr>
        <p:spPr>
          <a:xfrm>
            <a:off x="5218600" y="0"/>
            <a:ext cx="6973500" cy="6636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gc6ff2b04ef_0_900"/>
          <p:cNvPicPr preferRelativeResize="0"/>
          <p:nvPr/>
        </p:nvPicPr>
        <p:blipFill rotWithShape="1">
          <a:blip r:embed="rId2">
            <a:alphaModFix/>
          </a:blip>
          <a:srcRect t="31560" b="1104"/>
          <a:stretch/>
        </p:blipFill>
        <p:spPr>
          <a:xfrm>
            <a:off x="4784800" y="0"/>
            <a:ext cx="6448750" cy="43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c6ff2b04ef_0_900"/>
          <p:cNvSpPr txBox="1">
            <a:spLocks noGrp="1"/>
          </p:cNvSpPr>
          <p:nvPr>
            <p:ph type="title"/>
          </p:nvPr>
        </p:nvSpPr>
        <p:spPr>
          <a:xfrm>
            <a:off x="511675" y="774000"/>
            <a:ext cx="4534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04" name="Google Shape;204;gc6ff2b04ef_0_900"/>
          <p:cNvSpPr txBox="1">
            <a:spLocks noGrp="1"/>
          </p:cNvSpPr>
          <p:nvPr>
            <p:ph type="body" idx="1"/>
          </p:nvPr>
        </p:nvSpPr>
        <p:spPr>
          <a:xfrm>
            <a:off x="511675" y="2023125"/>
            <a:ext cx="4185000" cy="4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5" name="Google Shape;205;gc6ff2b04ef_0_90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c6ff2b04ef_0_900"/>
          <p:cNvSpPr txBox="1">
            <a:spLocks noGrp="1"/>
          </p:cNvSpPr>
          <p:nvPr>
            <p:ph type="body" idx="2"/>
          </p:nvPr>
        </p:nvSpPr>
        <p:spPr>
          <a:xfrm>
            <a:off x="5870900" y="3446325"/>
            <a:ext cx="57045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07" name="Google Shape;207;gc6ff2b04ef_0_900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- Blue Gradient">
  <p:cSld name="SECTION_HEADER_2">
    <p:bg>
      <p:bgPr>
        <a:gradFill>
          <a:gsLst>
            <a:gs pos="0">
              <a:srgbClr val="1083C2"/>
            </a:gs>
            <a:gs pos="100000">
              <a:srgbClr val="071D49"/>
            </a:gs>
          </a:gsLst>
          <a:lin ang="13500032" scaled="0"/>
        </a:gra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5dc99db9d_0_84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gc5dc99db9d_0_84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gc5dc99db9d_0_8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c5dc99db9d_0_84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ome Camera - Right Copy">
  <p:cSld name="SECTION_HEADER_2_1_1_2_2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c6ff2b04ef_0_135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" name="Google Shape;23;gc6ff2b04ef_0_135"/>
          <p:cNvPicPr preferRelativeResize="0"/>
          <p:nvPr/>
        </p:nvPicPr>
        <p:blipFill rotWithShape="1">
          <a:blip r:embed="rId2">
            <a:alphaModFix/>
          </a:blip>
          <a:srcRect l="28140" t="24550" r="46334" b="17092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gc6ff2b04ef_0_13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gc6ff2b04ef_0_135"/>
          <p:cNvPicPr preferRelativeResize="0"/>
          <p:nvPr/>
        </p:nvPicPr>
        <p:blipFill rotWithShape="1">
          <a:blip r:embed="rId3">
            <a:alphaModFix/>
          </a:blip>
          <a:srcRect l="8542" b="15539"/>
          <a:stretch/>
        </p:blipFill>
        <p:spPr>
          <a:xfrm>
            <a:off x="0" y="4221050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gc6ff2b04ef_0_135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7" name="Google Shape;27;gc6ff2b04ef_0_13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- Gray Gradient">
  <p:cSld name="SECTION_HEADER_2_1">
    <p:bg>
      <p:bgPr>
        <a:gradFill>
          <a:gsLst>
            <a:gs pos="0">
              <a:srgbClr val="475D76"/>
            </a:gs>
            <a:gs pos="100000">
              <a:srgbClr val="FFFFFF"/>
            </a:gs>
          </a:gsLst>
          <a:lin ang="2700006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5dc99db9d_0_92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gc5dc99db9d_0_92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6" name="Google Shape;216;gc5dc99db9d_0_9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c5dc99db9d_0_92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d in 2 Sections - Gradient Colors">
  <p:cSld name="SECTION_HEADER_1_1_1_1_1"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c6ff2b04ef_0_8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01475" y="1649900"/>
            <a:ext cx="5333100" cy="4576200"/>
          </a:xfrm>
          <a:prstGeom prst="roundRect">
            <a:avLst>
              <a:gd name="adj" fmla="val 4620"/>
            </a:avLst>
          </a:prstGeom>
          <a:noFill/>
          <a:ln>
            <a:noFill/>
          </a:ln>
        </p:spPr>
      </p:pic>
      <p:pic>
        <p:nvPicPr>
          <p:cNvPr id="220" name="Google Shape;220;gc6ff2b04ef_0_8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925" y="1649900"/>
            <a:ext cx="5333100" cy="4576200"/>
          </a:xfrm>
          <a:prstGeom prst="roundRect">
            <a:avLst>
              <a:gd name="adj" fmla="val 4313"/>
            </a:avLst>
          </a:prstGeom>
          <a:noFill/>
          <a:ln>
            <a:noFill/>
          </a:ln>
        </p:spPr>
      </p:pic>
      <p:sp>
        <p:nvSpPr>
          <p:cNvPr id="221" name="Google Shape;221;gc6ff2b04ef_0_822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gc6ff2b04ef_0_822"/>
          <p:cNvSpPr txBox="1">
            <a:spLocks noGrp="1"/>
          </p:cNvSpPr>
          <p:nvPr>
            <p:ph type="body" idx="1"/>
          </p:nvPr>
        </p:nvSpPr>
        <p:spPr>
          <a:xfrm>
            <a:off x="6631557" y="3064975"/>
            <a:ext cx="4297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" name="Google Shape;223;gc6ff2b04ef_0_822"/>
          <p:cNvSpPr txBox="1">
            <a:spLocks noGrp="1"/>
          </p:cNvSpPr>
          <p:nvPr>
            <p:ph type="title" idx="2"/>
          </p:nvPr>
        </p:nvSpPr>
        <p:spPr>
          <a:xfrm>
            <a:off x="966210" y="1891667"/>
            <a:ext cx="458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4" name="Google Shape;224;gc6ff2b04ef_0_822"/>
          <p:cNvSpPr txBox="1">
            <a:spLocks noGrp="1"/>
          </p:cNvSpPr>
          <p:nvPr>
            <p:ph type="title" idx="3"/>
          </p:nvPr>
        </p:nvSpPr>
        <p:spPr>
          <a:xfrm>
            <a:off x="6715379" y="1891667"/>
            <a:ext cx="458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5" name="Google Shape;225;gc6ff2b04ef_0_822"/>
          <p:cNvSpPr txBox="1">
            <a:spLocks noGrp="1"/>
          </p:cNvSpPr>
          <p:nvPr>
            <p:ph type="body" idx="4"/>
          </p:nvPr>
        </p:nvSpPr>
        <p:spPr>
          <a:xfrm>
            <a:off x="958250" y="3064975"/>
            <a:ext cx="4321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6" name="Google Shape;226;gc6ff2b04ef_0_82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c6ff2b04ef_0_822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White Dome Camera - Right Copy">
  <p:cSld name="SECTION_HEADER_2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5dc99db9d_0_120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gc5dc99db9d_0_120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1" name="Google Shape;231;gc5dc99db9d_0_120"/>
          <p:cNvPicPr preferRelativeResize="0"/>
          <p:nvPr/>
        </p:nvPicPr>
        <p:blipFill rotWithShape="1">
          <a:blip r:embed="rId2">
            <a:alphaModFix/>
          </a:blip>
          <a:srcRect l="5760" r="5049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c5dc99db9d_0_12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c5dc99db9d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955">
            <a:off x="-1572400" y="-807874"/>
            <a:ext cx="4060031" cy="3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c5dc99db9d_0_120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ildings - Right Copy">
  <p:cSld name="SECTION_HEADER_2_1_1_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6ff2b04ef_0_15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37" name="Google Shape;237;gc6ff2b04ef_0_15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8" name="Google Shape;238;gc6ff2b04ef_0_15"/>
          <p:cNvPicPr preferRelativeResize="0"/>
          <p:nvPr/>
        </p:nvPicPr>
        <p:blipFill rotWithShape="1">
          <a:blip r:embed="rId2">
            <a:alphaModFix/>
          </a:blip>
          <a:srcRect l="3031" r="5322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c6ff2b04ef_0_1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c6ff2b04ef_0_15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>
            <a:off x="1446875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c6ff2b04ef_0_1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Black Dome Camera - Right Copy">
  <p:cSld name="SECTION_HEADER_2_1_1_2_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6ff2b04ef_0_171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44" name="Google Shape;244;gc6ff2b04ef_0_171"/>
          <p:cNvPicPr preferRelativeResize="0"/>
          <p:nvPr/>
        </p:nvPicPr>
        <p:blipFill rotWithShape="1">
          <a:blip r:embed="rId2">
            <a:alphaModFix/>
          </a:blip>
          <a:srcRect l="24869" r="3138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c6ff2b04ef_0_171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c6ff2b04ef_0_171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8990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c6ff2b04ef_0_171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48" name="Google Shape;248;gc6ff2b04ef_0_171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p/Motherboard - Right Copy">
  <p:cSld name="SECTION_HEADER_2_1_1_2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6ff2b04ef_0_3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51" name="Google Shape;251;gc6ff2b04ef_0_39"/>
          <p:cNvPicPr preferRelativeResize="0"/>
          <p:nvPr/>
        </p:nvPicPr>
        <p:blipFill rotWithShape="1">
          <a:blip r:embed="rId2">
            <a:alphaModFix/>
          </a:blip>
          <a:srcRect l="52696" r="3560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c6ff2b04ef_0_3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c6ff2b04ef_0_39"/>
          <p:cNvPicPr preferRelativeResize="0"/>
          <p:nvPr/>
        </p:nvPicPr>
        <p:blipFill rotWithShape="1">
          <a:blip r:embed="rId3">
            <a:alphaModFix/>
          </a:blip>
          <a:srcRect t="1700" r="22975"/>
          <a:stretch/>
        </p:blipFill>
        <p:spPr>
          <a:xfrm>
            <a:off x="1992750" y="0"/>
            <a:ext cx="2948249" cy="3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c6ff2b04ef_0_3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55" name="Google Shape;255;gc6ff2b04ef_0_3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White Dome Camera - Left Copy">
  <p:cSld name="Custom Layout 4 1 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8"/>
          <p:cNvPicPr preferRelativeResize="0"/>
          <p:nvPr/>
        </p:nvPicPr>
        <p:blipFill rotWithShape="1">
          <a:blip r:embed="rId2">
            <a:alphaModFix/>
          </a:blip>
          <a:srcRect l="2640" r="63512"/>
          <a:stretch/>
        </p:blipFill>
        <p:spPr>
          <a:xfrm>
            <a:off x="8338925" y="-37800"/>
            <a:ext cx="3865502" cy="693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8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 rot="1852955">
            <a:off x="6853125" y="-762274"/>
            <a:ext cx="4060031" cy="3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8"/>
          <p:cNvSpPr txBox="1"/>
          <p:nvPr/>
        </p:nvSpPr>
        <p:spPr>
          <a:xfrm>
            <a:off x="9367666" y="7241458"/>
            <a:ext cx="924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8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58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62" name="Google Shape;262;p58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8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64" name="Google Shape;264;p58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ildings - Left Copy">
  <p:cSld name="Custom Layout 4 1 1_1">
    <p:bg>
      <p:bgPr>
        <a:solidFill>
          <a:srgbClr val="FFFFFF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c6ff2b04ef_0_199"/>
          <p:cNvPicPr preferRelativeResize="0"/>
          <p:nvPr/>
        </p:nvPicPr>
        <p:blipFill rotWithShape="1">
          <a:blip r:embed="rId2">
            <a:alphaModFix/>
          </a:blip>
          <a:srcRect l="49898" r="16252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c6ff2b04ef_0_199"/>
          <p:cNvPicPr preferRelativeResize="0"/>
          <p:nvPr/>
        </p:nvPicPr>
        <p:blipFill rotWithShape="1">
          <a:blip r:embed="rId3">
            <a:alphaModFix amt="70000"/>
          </a:blip>
          <a:srcRect l="1186" r="7488" b="25037"/>
          <a:stretch/>
        </p:blipFill>
        <p:spPr>
          <a:xfrm>
            <a:off x="7826050" y="3930650"/>
            <a:ext cx="3494101" cy="27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c6ff2b04ef_0_199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c6ff2b04ef_0_199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gc6ff2b04ef_0_19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c6ff2b04ef_0_199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2" name="Google Shape;272;gc6ff2b04ef_0_199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73" name="Google Shape;273;gc6ff2b04ef_0_19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Black Dome Camera - Left Copy">
  <p:cSld name="Custom Layout 4 1 1_1_1"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6ff2b04ef_0_213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c6ff2b04ef_0_213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7" name="Google Shape;277;gc6ff2b04ef_0_213"/>
          <p:cNvPicPr preferRelativeResize="0"/>
          <p:nvPr/>
        </p:nvPicPr>
        <p:blipFill rotWithShape="1">
          <a:blip r:embed="rId2">
            <a:alphaModFix/>
          </a:blip>
          <a:srcRect l="30791" r="35360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c6ff2b04ef_0_21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c6ff2b04ef_0_213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0" name="Google Shape;280;gc6ff2b04ef_0_213"/>
          <p:cNvPicPr preferRelativeResize="0"/>
          <p:nvPr/>
        </p:nvPicPr>
        <p:blipFill rotWithShape="1">
          <a:blip r:embed="rId3">
            <a:alphaModFix amt="70000"/>
          </a:blip>
          <a:srcRect l="-1030" r="22964"/>
          <a:stretch/>
        </p:blipFill>
        <p:spPr>
          <a:xfrm rot="5400000">
            <a:off x="83997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c6ff2b04ef_0_213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82" name="Google Shape;282;gc6ff2b04ef_0_21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ome Camera - Left Copy">
  <p:cSld name="Custom Layout 4 1 1_1_1_1_1"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6ff2b04ef_0_241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c6ff2b04ef_0_241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gc6ff2b04ef_0_241"/>
          <p:cNvPicPr preferRelativeResize="0"/>
          <p:nvPr/>
        </p:nvPicPr>
        <p:blipFill rotWithShape="1">
          <a:blip r:embed="rId2">
            <a:alphaModFix/>
          </a:blip>
          <a:srcRect l="31055" t="22964" r="47275" b="13015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c6ff2b04ef_0_241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c6ff2b04ef_0_241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9" name="Google Shape;289;gc6ff2b04ef_0_241"/>
          <p:cNvPicPr preferRelativeResize="0"/>
          <p:nvPr/>
        </p:nvPicPr>
        <p:blipFill rotWithShape="1">
          <a:blip r:embed="rId3">
            <a:alphaModFix amt="70000"/>
          </a:blip>
          <a:srcRect l="8542" b="15539"/>
          <a:stretch/>
        </p:blipFill>
        <p:spPr>
          <a:xfrm>
            <a:off x="9535375" y="4211775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c6ff2b04ef_0_241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91" name="Google Shape;291;gc6ff2b04ef_0_241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" name="Google Shape;31;p4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3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center - Left Copy">
  <p:cSld name="Custom Layout 4 1 1_1_1_1_1_1">
    <p:bg>
      <p:bgPr>
        <a:solidFill>
          <a:srgbClr val="FFFFF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c6ff2b04ef_0_255"/>
          <p:cNvPicPr preferRelativeResize="0"/>
          <p:nvPr/>
        </p:nvPicPr>
        <p:blipFill rotWithShape="1">
          <a:blip r:embed="rId2">
            <a:alphaModFix/>
          </a:blip>
          <a:srcRect l="61575" r="4575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c6ff2b04ef_0_255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c6ff2b04ef_0_255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gc6ff2b04ef_0_25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c6ff2b04ef_0_255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98" name="Google Shape;298;gc6ff2b04ef_0_255"/>
          <p:cNvPicPr preferRelativeResize="0"/>
          <p:nvPr/>
        </p:nvPicPr>
        <p:blipFill rotWithShape="1">
          <a:blip r:embed="rId3">
            <a:alphaModFix amt="70000"/>
          </a:blip>
          <a:srcRect l="12724" t="-6315"/>
          <a:stretch/>
        </p:blipFill>
        <p:spPr>
          <a:xfrm rot="4821396">
            <a:off x="7341700" y="-53726"/>
            <a:ext cx="3361649" cy="33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c6ff2b04ef_0_255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300" name="Google Shape;300;gc6ff2b04ef_0_25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Library - View Master to Copy Icons">
  <p:cSld name="CUSTOM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c6ff2b04ef_0_3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148625"/>
            <a:ext cx="1259151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c6ff2b04ef_0_3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3950" y="1148625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c6ff2b04ef_0_3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0875" y="1148625"/>
            <a:ext cx="1038331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c6ff2b04ef_0_3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1600" y="1148625"/>
            <a:ext cx="1038325" cy="8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6ff2b04ef_0_3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2325" y="1171137"/>
            <a:ext cx="1224872" cy="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c6ff2b04ef_0_3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6850" y="1163613"/>
            <a:ext cx="608439" cy="8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c6ff2b04ef_0_3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7888" y="1160800"/>
            <a:ext cx="1224874" cy="8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c6ff2b04ef_0_3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6975" y="3762125"/>
            <a:ext cx="1259151" cy="42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c6ff2b04ef_0_3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19275" y="1205926"/>
            <a:ext cx="1130918" cy="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c6ff2b04ef_0_3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02600" y="1148625"/>
            <a:ext cx="69034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c6ff2b04ef_0_3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2400" y="232275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c6ff2b04ef_0_33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99325" y="2321525"/>
            <a:ext cx="894525" cy="8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c6ff2b04ef_0_33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46250" y="2322750"/>
            <a:ext cx="894525" cy="89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c6ff2b04ef_0_33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93175" y="2323963"/>
            <a:ext cx="894525" cy="8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c6ff2b04ef_0_33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40100" y="2323963"/>
            <a:ext cx="894525" cy="8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c6ff2b04ef_0_33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387025" y="2321525"/>
            <a:ext cx="608450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c6ff2b04ef_0_33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47875" y="2352625"/>
            <a:ext cx="894525" cy="89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c6ff2b04ef_0_33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194800" y="23514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c6ff2b04ef_0_33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241725" y="2323975"/>
            <a:ext cx="690350" cy="94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c6ff2b04ef_0_33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084475" y="2321525"/>
            <a:ext cx="894525" cy="8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c6ff2b04ef_0_33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131400" y="2350201"/>
            <a:ext cx="894525" cy="89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c6ff2b04ef_0_33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178325" y="2350175"/>
            <a:ext cx="894525" cy="8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c6ff2b04ef_0_33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2400" y="34282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c6ff2b04ef_0_33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99325" y="3426988"/>
            <a:ext cx="894525" cy="8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c6ff2b04ef_0_338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46250" y="3428200"/>
            <a:ext cx="1038325" cy="8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c6ff2b04ef_0_338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848525" y="3833077"/>
            <a:ext cx="1737724" cy="27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c6ff2b04ef_0_33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52400" y="4533650"/>
            <a:ext cx="894525" cy="87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c6ff2b04ef_0_338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199325" y="4532450"/>
            <a:ext cx="89452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c6ff2b04ef_0_33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2246250" y="4518975"/>
            <a:ext cx="1038326" cy="86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c6ff2b04ef_0_33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738650" y="3497700"/>
            <a:ext cx="1130925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c6ff2b04ef_0_338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021972" y="3646177"/>
            <a:ext cx="1257083" cy="4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c6ff2b04ef_0_338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513174" y="4533650"/>
            <a:ext cx="894525" cy="89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c6ff2b04ef_0_338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483900" y="4552028"/>
            <a:ext cx="1130925" cy="86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c6ff2b04ef_0_338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691025" y="4552025"/>
            <a:ext cx="1038325" cy="8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c6ff2b04ef_0_338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6814151" y="4572476"/>
            <a:ext cx="894525" cy="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c6ff2b04ef_0_338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793475" y="4593625"/>
            <a:ext cx="1248073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c6ff2b04ef_0_338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9126350" y="4563950"/>
            <a:ext cx="894525" cy="8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c6ff2b04ef_0_338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0105672" y="4591933"/>
            <a:ext cx="894525" cy="81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6ff2b04ef_0_338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52400" y="5828550"/>
            <a:ext cx="1130925" cy="71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c6ff2b04ef_0_338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1178315" y="4593614"/>
            <a:ext cx="894525" cy="82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c6ff2b04ef_0_338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435725" y="57078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c6ff2b04ef_0_338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9431450" y="3555000"/>
            <a:ext cx="1387913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c6ff2b04ef_0_338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2482650" y="5693050"/>
            <a:ext cx="759771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c6ff2b04ef_0_338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3436975" y="5746724"/>
            <a:ext cx="816340" cy="8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c6ff2b04ef_0_338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447866" y="5710966"/>
            <a:ext cx="954275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c6ff2b04ef_0_338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6489988" y="1153525"/>
            <a:ext cx="954275" cy="9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c6ff2b04ef_0_338"/>
          <p:cNvSpPr txBox="1"/>
          <p:nvPr/>
        </p:nvSpPr>
        <p:spPr>
          <a:xfrm>
            <a:off x="194700" y="302450"/>
            <a:ext cx="118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ICON LIBRARY - If you need a white icon, copy the image &gt; Format options &gt; Recolor &gt; select the white icon.  </a:t>
            </a: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Copy and Phone VMS">
  <p:cSld name="SECTION_HEADER_4_2_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c6ff2b04ef_0_1059"/>
          <p:cNvSpPr/>
          <p:nvPr/>
        </p:nvSpPr>
        <p:spPr>
          <a:xfrm>
            <a:off x="0" y="0"/>
            <a:ext cx="4710600" cy="6636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gc6ff2b04ef_0_1059"/>
          <p:cNvSpPr txBox="1">
            <a:spLocks noGrp="1"/>
          </p:cNvSpPr>
          <p:nvPr>
            <p:ph type="title"/>
          </p:nvPr>
        </p:nvSpPr>
        <p:spPr>
          <a:xfrm>
            <a:off x="5254325" y="774000"/>
            <a:ext cx="5101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352" name="Google Shape;352;gc6ff2b04ef_0_1059"/>
          <p:cNvSpPr txBox="1">
            <a:spLocks noGrp="1"/>
          </p:cNvSpPr>
          <p:nvPr>
            <p:ph type="body" idx="1"/>
          </p:nvPr>
        </p:nvSpPr>
        <p:spPr>
          <a:xfrm>
            <a:off x="5254325" y="2023125"/>
            <a:ext cx="4708200" cy="4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3" name="Google Shape;353;gc6ff2b04ef_0_105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gc6ff2b04ef_0_1059"/>
          <p:cNvPicPr preferRelativeResize="0"/>
          <p:nvPr/>
        </p:nvPicPr>
        <p:blipFill rotWithShape="1">
          <a:blip r:embed="rId2">
            <a:alphaModFix/>
          </a:blip>
          <a:srcRect l="12853"/>
          <a:stretch/>
        </p:blipFill>
        <p:spPr>
          <a:xfrm>
            <a:off x="0" y="1412975"/>
            <a:ext cx="4710550" cy="46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c6ff2b04ef_0_105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#7">
  <p:cSld name="Slide #7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center - Right Copy">
  <p:cSld name="SECTION_HEADER_2_1_1_2_2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c6ff2b04ef_0_147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42" name="Google Shape;42;gc6ff2b04ef_0_147"/>
          <p:cNvPicPr preferRelativeResize="0"/>
          <p:nvPr/>
        </p:nvPicPr>
        <p:blipFill rotWithShape="1">
          <a:blip r:embed="rId2">
            <a:alphaModFix/>
          </a:blip>
          <a:srcRect t="5356" r="60943" b="535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c6ff2b04ef_0_14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gc6ff2b04ef_0_147"/>
          <p:cNvPicPr preferRelativeResize="0"/>
          <p:nvPr/>
        </p:nvPicPr>
        <p:blipFill rotWithShape="1">
          <a:blip r:embed="rId3">
            <a:alphaModFix/>
          </a:blip>
          <a:srcRect l="12724" t="28067"/>
          <a:stretch/>
        </p:blipFill>
        <p:spPr>
          <a:xfrm rot="5400000">
            <a:off x="2141125" y="561775"/>
            <a:ext cx="3361650" cy="22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c6ff2b04ef_0_147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46" name="Google Shape;46;gc6ff2b04ef_0_14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p/Motherboard - Left Copy">
  <p:cSld name="Custom Layout 4 1 1_1_1_1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c6ff2b04ef_0_227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gc6ff2b04ef_0_227"/>
          <p:cNvPicPr preferRelativeResize="0"/>
          <p:nvPr/>
        </p:nvPicPr>
        <p:blipFill rotWithShape="1">
          <a:blip r:embed="rId2">
            <a:alphaModFix/>
          </a:blip>
          <a:srcRect l="10645" r="55507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c6ff2b04ef_0_22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c6ff2b04ef_0_227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2" name="Google Shape;52;gc6ff2b04ef_0_227"/>
          <p:cNvPicPr preferRelativeResize="0"/>
          <p:nvPr/>
        </p:nvPicPr>
        <p:blipFill rotWithShape="1">
          <a:blip r:embed="rId3">
            <a:alphaModFix amt="70000"/>
          </a:blip>
          <a:srcRect t="24847" r="22975" b="-1136"/>
          <a:stretch/>
        </p:blipFill>
        <p:spPr>
          <a:xfrm>
            <a:off x="8586875" y="0"/>
            <a:ext cx="2948249" cy="2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c6ff2b04ef_0_227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54" name="Google Shape;54;gc6ff2b04ef_0_22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Slide - Option 1" type="title">
  <p:cSld name="TITLE">
    <p:bg>
      <p:bgPr>
        <a:solidFill>
          <a:srgbClr val="11305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2821" y="3929275"/>
            <a:ext cx="6718704" cy="31331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742375" y="2181350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title" idx="2"/>
          </p:nvPr>
        </p:nvSpPr>
        <p:spPr>
          <a:xfrm>
            <a:off x="742375" y="3987325"/>
            <a:ext cx="552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"/>
              <a:buNone/>
              <a:defRPr sz="3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68" name="Google Shape;68;p42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and Camera Image">
  <p:cSld name="SECTION_HEADER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f2b04ef_0_66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gc6ff2b04ef_0_6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2750" y="4170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c6ff2b04ef_0_669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gc6ff2b04ef_0_669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4" name="Google Shape;74;gc6ff2b04ef_0_66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Camera Image">
  <p:cSld name="SECTION_HEADER_1">
    <p:bg>
      <p:bgPr>
        <a:noFill/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f2b04ef_0_774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7" name="Google Shape;77;gc6ff2b04ef_0_7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9620" y="1355325"/>
            <a:ext cx="5902377" cy="551882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c6ff2b04ef_0_774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gc6ff2b04ef_0_77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c6ff2b04ef_0_774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ozBv-LFj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image" Target="../media/image1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Eagle%20Eye%20Smart%20Video%20Search%20-%20Use%20AI%20to%20Find%20People%20&amp;%20Objects%20Within%20Your%20Video%20Surveillance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g"/><Relationship Id="rId5" Type="http://schemas.openxmlformats.org/officeDocument/2006/relationships/hyperlink" Target="http://www.youtube.com/watch?v=XUVWF5Z-lnc" TargetMode="External"/><Relationship Id="rId4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6ff2b04ef_0_473"/>
          <p:cNvSpPr txBox="1">
            <a:spLocks noGrp="1"/>
          </p:cNvSpPr>
          <p:nvPr>
            <p:ph type="title"/>
          </p:nvPr>
        </p:nvSpPr>
        <p:spPr>
          <a:xfrm>
            <a:off x="742372" y="1925455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99"/>
              <a:buNone/>
            </a:pPr>
            <a:r>
              <a:rPr lang="en-US" dirty="0">
                <a:solidFill>
                  <a:schemeClr val="lt1"/>
                </a:solidFill>
              </a:rPr>
              <a:t>Eagle Eye Networks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63" name="Google Shape;363;gc6ff2b04ef_0_473"/>
          <p:cNvSpPr txBox="1">
            <a:spLocks noGrp="1"/>
          </p:cNvSpPr>
          <p:nvPr>
            <p:ph type="title" idx="2"/>
          </p:nvPr>
        </p:nvSpPr>
        <p:spPr>
          <a:xfrm>
            <a:off x="742372" y="2921609"/>
            <a:ext cx="8479120" cy="153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3600" dirty="0"/>
              <a:t>"Videovigilancia en la nube, </a:t>
            </a:r>
            <a:r>
              <a:rPr lang="es-MX" sz="3600" dirty="0" smtClean="0"/>
              <a:t>eficiencia</a:t>
            </a:r>
            <a:br>
              <a:rPr lang="es-MX" sz="3600" dirty="0" smtClean="0"/>
            </a:br>
            <a:r>
              <a:rPr lang="es-MX" sz="3600" dirty="0" smtClean="0"/>
              <a:t> </a:t>
            </a:r>
            <a:r>
              <a:rPr lang="es-MX" sz="3600" dirty="0"/>
              <a:t>y más."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dirty="0"/>
          </a:p>
        </p:txBody>
      </p:sp>
      <p:sp>
        <p:nvSpPr>
          <p:cNvPr id="364" name="Google Shape;364;gc6ff2b04ef_0_473"/>
          <p:cNvSpPr txBox="1">
            <a:spLocks noGrp="1"/>
          </p:cNvSpPr>
          <p:nvPr>
            <p:ph type="title" idx="2"/>
          </p:nvPr>
        </p:nvSpPr>
        <p:spPr>
          <a:xfrm>
            <a:off x="742372" y="4247309"/>
            <a:ext cx="6087406" cy="18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IP User </a:t>
            </a:r>
            <a:r>
              <a:rPr lang="en-US" dirty="0" smtClean="0"/>
              <a:t>Panamá 03, </a:t>
            </a:r>
            <a:r>
              <a:rPr lang="en-US" dirty="0"/>
              <a:t>2022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s-419" sz="2100" dirty="0"/>
              <a:t>S</a:t>
            </a:r>
            <a:r>
              <a:rPr lang="en-US" sz="2100" dirty="0"/>
              <a:t>ara Aguirre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Market Development Representative </a:t>
            </a:r>
            <a:br>
              <a:rPr lang="en-US" sz="2100" dirty="0"/>
            </a:br>
            <a:r>
              <a:rPr lang="en-US" sz="2100" dirty="0"/>
              <a:t>Centro Amérca, México y El Caribe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+505 57017696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saguirre@een.com</a:t>
            </a:r>
            <a:endParaRPr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7b9eca62c_0_228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Optimización del Negocio con AI y Analiticas</a:t>
            </a:r>
            <a:endParaRPr/>
          </a:p>
        </p:txBody>
      </p:sp>
      <p:pic>
        <p:nvPicPr>
          <p:cNvPr id="506" name="Google Shape;506;g127b9eca62c_0_228" descr="Eagle Eye Networks License Plate Reader (LPR) is AI-powered, cloud-managed, highly accurate license plate recognition technology that works with any surveillance camera in all kinds of challenging conditions – increasing business security and efficiency while lowering costs.&#10;&#10;Eagle Eye LPR can transform your existing surveillance cameras into highly accurate license plate readers, without the high cost of specialized equipment and system complexities of traditional LPR systems. &#10;     - Camera Agnostic&#10;     - High Accuracy AI Model&#10;     - Open API for Easy Integration&#10;     - Continual Improvement and Automatic Upgrades&#10;     - Operates on Eagle Eye Cloud VMS&#10;     - 24/7/365 Customer Support&#10;&#10;Eagle Eye LPR is an affordable, practical solution designed for businesses seeking maximum flexibility, exceptional support, and a video management and AI platform robust enough to scale and adapt to changing conditions.&#10;&#10;Designed for easy setup and management, Eagle Eye LPR is a perfect solution for multi-family properties and HOAs, hotels, parking lots, curbside delivery, restaurants, fleet management, and corporate offices. &#10;&#10;Visit een.com/lpr to learn more" title="Eagle Eye Networks - Video Surveillance License Plate Recognition (LPR) System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2475" y="6009375"/>
            <a:ext cx="671875" cy="5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127b9eca62c_0_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575" y="1061000"/>
            <a:ext cx="11047676" cy="523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27b9eca62c_0_213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dirty="0" err="1"/>
              <a:t>Optimización</a:t>
            </a:r>
            <a:r>
              <a:rPr lang="en-US" dirty="0"/>
              <a:t> del </a:t>
            </a:r>
            <a:r>
              <a:rPr lang="en-US" dirty="0" err="1"/>
              <a:t>Negocio</a:t>
            </a:r>
            <a:r>
              <a:rPr lang="en-US" dirty="0"/>
              <a:t> con AI y </a:t>
            </a:r>
            <a:r>
              <a:rPr lang="en-US" dirty="0" err="1"/>
              <a:t>Analiticas</a:t>
            </a:r>
            <a:endParaRPr dirty="0"/>
          </a:p>
        </p:txBody>
      </p:sp>
      <p:pic>
        <p:nvPicPr>
          <p:cNvPr id="514" name="Google Shape;514;g127b9eca62c_0_213">
            <a:hlinkClick r:id="rId3" action="ppaction://hlinkfil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17" y="1392100"/>
            <a:ext cx="11446575" cy="51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27b9eca62c_0_213" descr="Search inside your surveillance video the same way you search the web. Harness the power of cloud video surveillance and artificial intelligence to search for people, objects, vehicles, and more – across all of your cameras and locations.&#10;&#10;Benefits of Eagle Eye Smart Video Search&#10;- No special cameras or new hardware necessary&#10;- Save time and resources when investigating an incident&#10;- Instantly search across all of your cameras and locations&#10;- Improve operations, customer service, logistics, and more&#10;&#10;Learn more at een.com/video-search" title="Eagle Eye Smart Video Search - Use AI to Find People &amp; Objects Within Your Video Surveillanc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40638" y="5822175"/>
            <a:ext cx="938011" cy="7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9724761ea_2_250"/>
          <p:cNvSpPr/>
          <p:nvPr/>
        </p:nvSpPr>
        <p:spPr>
          <a:xfrm>
            <a:off x="4411326" y="1491325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c9724761ea_2_250"/>
          <p:cNvSpPr/>
          <p:nvPr/>
        </p:nvSpPr>
        <p:spPr>
          <a:xfrm>
            <a:off x="597759" y="1491325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c9724761ea_2_250"/>
          <p:cNvSpPr/>
          <p:nvPr/>
        </p:nvSpPr>
        <p:spPr>
          <a:xfrm>
            <a:off x="8177246" y="1491314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475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c9724761ea_2_250"/>
          <p:cNvSpPr txBox="1">
            <a:spLocks noGrp="1"/>
          </p:cNvSpPr>
          <p:nvPr>
            <p:ph type="title"/>
          </p:nvPr>
        </p:nvSpPr>
        <p:spPr>
          <a:xfrm>
            <a:off x="523725" y="43322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>
                <a:solidFill>
                  <a:schemeClr val="dk1"/>
                </a:solidFill>
              </a:rPr>
              <a:t>Mejor en su Clase en Ciberseguridad</a:t>
            </a:r>
            <a:endParaRPr/>
          </a:p>
        </p:txBody>
      </p:sp>
      <p:sp>
        <p:nvSpPr>
          <p:cNvPr id="525" name="Google Shape;525;gc9724761ea_2_250"/>
          <p:cNvSpPr txBox="1">
            <a:spLocks noGrp="1"/>
          </p:cNvSpPr>
          <p:nvPr>
            <p:ph type="body" idx="1"/>
          </p:nvPr>
        </p:nvSpPr>
        <p:spPr>
          <a:xfrm>
            <a:off x="8302800" y="2764900"/>
            <a:ext cx="31659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Eagle Eye Cloud VMS</a:t>
            </a:r>
            <a:endParaRPr sz="220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las </a:t>
            </a:r>
            <a:r>
              <a:rPr lang="en-US" sz="1600" dirty="0" err="1">
                <a:solidFill>
                  <a:srgbClr val="FFFFFF"/>
                </a:solidFill>
              </a:rPr>
              <a:t>camaras</a:t>
            </a:r>
            <a:r>
              <a:rPr lang="en-US" sz="1600" dirty="0">
                <a:solidFill>
                  <a:srgbClr val="FFFFFF"/>
                </a:solidFill>
              </a:rPr>
              <a:t> para que no se comuniquen con Internet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las </a:t>
            </a:r>
            <a:r>
              <a:rPr lang="en-US" sz="1600" dirty="0" err="1">
                <a:solidFill>
                  <a:srgbClr val="FFFFFF"/>
                </a:solidFill>
              </a:rPr>
              <a:t>camaras</a:t>
            </a:r>
            <a:r>
              <a:rPr lang="en-US" sz="1600" dirty="0">
                <a:solidFill>
                  <a:srgbClr val="FFFFFF"/>
                </a:solidFill>
              </a:rPr>
              <a:t> para que no </a:t>
            </a:r>
            <a:r>
              <a:rPr lang="en-US" sz="1600" dirty="0" err="1">
                <a:solidFill>
                  <a:srgbClr val="FFFFFF"/>
                </a:solidFill>
              </a:rPr>
              <a:t>sean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atacadas</a:t>
            </a:r>
            <a:r>
              <a:rPr lang="en-US" sz="1600" dirty="0">
                <a:solidFill>
                  <a:srgbClr val="FFFFFF"/>
                </a:solidFill>
              </a:rPr>
              <a:t> o </a:t>
            </a:r>
            <a:r>
              <a:rPr lang="en-US" sz="1600" dirty="0" err="1">
                <a:solidFill>
                  <a:srgbClr val="FFFFFF"/>
                </a:solidFill>
              </a:rPr>
              <a:t>comprometidas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 </a:t>
            </a:r>
            <a:r>
              <a:rPr lang="en-US" sz="1600" dirty="0" err="1">
                <a:solidFill>
                  <a:srgbClr val="FFFFFF"/>
                </a:solidFill>
              </a:rPr>
              <a:t>comunicación</a:t>
            </a:r>
            <a:r>
              <a:rPr lang="en-US" sz="1600" dirty="0">
                <a:solidFill>
                  <a:srgbClr val="FFFFFF"/>
                </a:solidFill>
              </a:rPr>
              <a:t> con Internet de </a:t>
            </a:r>
            <a:r>
              <a:rPr lang="en-US" sz="1600" dirty="0" err="1">
                <a:solidFill>
                  <a:srgbClr val="FFFFFF"/>
                </a:solidFill>
              </a:rPr>
              <a:t>Troyanos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preinstalados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526" name="Google Shape;526;gc9724761ea_2_250"/>
          <p:cNvSpPr txBox="1">
            <a:spLocks noGrp="1"/>
          </p:cNvSpPr>
          <p:nvPr>
            <p:ph type="body" idx="1"/>
          </p:nvPr>
        </p:nvSpPr>
        <p:spPr>
          <a:xfrm>
            <a:off x="4536863" y="2764900"/>
            <a:ext cx="31659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VMS en base Windows</a:t>
            </a:r>
            <a:endParaRPr sz="1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Muchas vulnerabilidades inherentes a windows y sistemas operativos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Facil de explotar 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clientes deben rastrear, monitorear y parchar constantemente con las actualizaciones necesarias para frustrar los ataques</a:t>
            </a:r>
            <a:endParaRPr sz="1200"/>
          </a:p>
        </p:txBody>
      </p:sp>
      <p:sp>
        <p:nvSpPr>
          <p:cNvPr id="527" name="Google Shape;527;gc9724761ea_2_250"/>
          <p:cNvSpPr txBox="1">
            <a:spLocks noGrp="1"/>
          </p:cNvSpPr>
          <p:nvPr>
            <p:ph type="body" idx="1"/>
          </p:nvPr>
        </p:nvSpPr>
        <p:spPr>
          <a:xfrm>
            <a:off x="597900" y="2536275"/>
            <a:ext cx="3417000" cy="3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DVRs y NVRs</a:t>
            </a:r>
            <a:endParaRPr sz="22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DVRs requieren puertos abiertos lo que los expone a las amenazas cibernéticas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Piratas informáticos usan esto como punto de entrada para obtener acceso a las redes corporativas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equipos afectados deben manualmente actualizarse o reemplazarse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200"/>
          </a:p>
        </p:txBody>
      </p:sp>
      <p:pic>
        <p:nvPicPr>
          <p:cNvPr id="528" name="Google Shape;528;gc9724761ea_2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599" y="1792475"/>
            <a:ext cx="1164801" cy="8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c9724761ea_2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3857" y="1792475"/>
            <a:ext cx="1164801" cy="8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c9724761ea_2_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998" y="1792464"/>
            <a:ext cx="1164801" cy="81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gc74f4ef95b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923783">
            <a:off x="5950375" y="4281307"/>
            <a:ext cx="3447126" cy="278453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c74f4ef95b_0_114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458672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Visibilidad Infinita desde la Palma de tu Mano</a:t>
            </a:r>
            <a:endParaRPr/>
          </a:p>
        </p:txBody>
      </p:sp>
      <p:sp>
        <p:nvSpPr>
          <p:cNvPr id="538" name="Google Shape;538;gc74f4ef95b_0_114"/>
          <p:cNvSpPr txBox="1">
            <a:spLocks noGrp="1"/>
          </p:cNvSpPr>
          <p:nvPr>
            <p:ph type="body" idx="1"/>
          </p:nvPr>
        </p:nvSpPr>
        <p:spPr>
          <a:xfrm>
            <a:off x="583025" y="2557201"/>
            <a:ext cx="7955700" cy="3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Configure y </a:t>
            </a:r>
            <a:r>
              <a:rPr lang="en-US" sz="2100" dirty="0" err="1">
                <a:solidFill>
                  <a:schemeClr val="dk1"/>
                </a:solidFill>
              </a:rPr>
              <a:t>Administre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Camaras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Capture </a:t>
            </a:r>
            <a:r>
              <a:rPr lang="en-US" sz="2100" dirty="0" err="1">
                <a:solidFill>
                  <a:schemeClr val="dk1"/>
                </a:solidFill>
              </a:rPr>
              <a:t>automáticamente</a:t>
            </a:r>
            <a:r>
              <a:rPr lang="en-US" sz="2100" dirty="0">
                <a:solidFill>
                  <a:schemeClr val="dk1"/>
                </a:solidFill>
              </a:rPr>
              <a:t> la </a:t>
            </a:r>
            <a:r>
              <a:rPr lang="en-US" sz="2100" dirty="0" err="1">
                <a:solidFill>
                  <a:schemeClr val="dk1"/>
                </a:solidFill>
              </a:rPr>
              <a:t>ubicación</a:t>
            </a:r>
            <a:r>
              <a:rPr lang="en-US" sz="2100" dirty="0">
                <a:solidFill>
                  <a:schemeClr val="dk1"/>
                </a:solidFill>
              </a:rPr>
              <a:t> GPS de las cámaras y bridges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Agregue</a:t>
            </a:r>
            <a:r>
              <a:rPr lang="en-US" sz="2100" dirty="0">
                <a:solidFill>
                  <a:schemeClr val="dk1"/>
                </a:solidFill>
              </a:rPr>
              <a:t> y </a:t>
            </a:r>
            <a:r>
              <a:rPr lang="en-US" sz="2100" dirty="0" err="1">
                <a:solidFill>
                  <a:schemeClr val="dk1"/>
                </a:solidFill>
              </a:rPr>
              <a:t>Gestione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Usuarios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video en vivo y </a:t>
            </a:r>
            <a:r>
              <a:rPr lang="en-US" sz="2100" dirty="0" err="1">
                <a:solidFill>
                  <a:schemeClr val="dk1"/>
                </a:solidFill>
              </a:rPr>
              <a:t>busque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grabaciones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Multiples Sitios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Muestre</a:t>
            </a:r>
            <a:r>
              <a:rPr lang="en-US" sz="2100" dirty="0">
                <a:solidFill>
                  <a:schemeClr val="dk1"/>
                </a:solidFill>
              </a:rPr>
              <a:t> el Estado y </a:t>
            </a:r>
            <a:r>
              <a:rPr lang="en-US" sz="2100" dirty="0" err="1">
                <a:solidFill>
                  <a:schemeClr val="dk1"/>
                </a:solidFill>
              </a:rPr>
              <a:t>Configuración</a:t>
            </a:r>
            <a:r>
              <a:rPr lang="en-US" sz="2100" dirty="0">
                <a:solidFill>
                  <a:schemeClr val="dk1"/>
                </a:solidFill>
              </a:rPr>
              <a:t> de la </a:t>
            </a:r>
            <a:r>
              <a:rPr lang="en-US" sz="2100" dirty="0" err="1">
                <a:solidFill>
                  <a:schemeClr val="dk1"/>
                </a:solidFill>
              </a:rPr>
              <a:t>Cámara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Paneles</a:t>
            </a:r>
            <a:r>
              <a:rPr lang="en-US" sz="2100" dirty="0">
                <a:solidFill>
                  <a:schemeClr val="dk1"/>
                </a:solidFill>
              </a:rPr>
              <a:t> de Control</a:t>
            </a:r>
            <a:endParaRPr sz="1200" dirty="0">
              <a:solidFill>
                <a:srgbClr val="3D445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100" dirty="0">
              <a:solidFill>
                <a:schemeClr val="dk1"/>
              </a:solidFill>
            </a:endParaRPr>
          </a:p>
        </p:txBody>
      </p:sp>
      <p:sp>
        <p:nvSpPr>
          <p:cNvPr id="539" name="Google Shape;539;gc74f4ef95b_0_114"/>
          <p:cNvSpPr txBox="1"/>
          <p:nvPr/>
        </p:nvSpPr>
        <p:spPr>
          <a:xfrm>
            <a:off x="583025" y="1555050"/>
            <a:ext cx="7532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Vea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administre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todo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mundo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sobre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marcha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desde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cualquier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dispositivo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móvil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gc74f4ef95b_0_114"/>
          <p:cNvPicPr preferRelativeResize="0"/>
          <p:nvPr/>
        </p:nvPicPr>
        <p:blipFill rotWithShape="1">
          <a:blip r:embed="rId4">
            <a:alphaModFix/>
          </a:blip>
          <a:srcRect l="8174" t="2912" r="18182" b="14802"/>
          <a:stretch/>
        </p:blipFill>
        <p:spPr>
          <a:xfrm>
            <a:off x="8485750" y="1346825"/>
            <a:ext cx="3706250" cy="53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c74f4ef95b_0_11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Alcance Global</a:t>
            </a:r>
            <a:endParaRPr/>
          </a:p>
        </p:txBody>
      </p:sp>
      <p:sp>
        <p:nvSpPr>
          <p:cNvPr id="612" name="Google Shape;612;p1"/>
          <p:cNvSpPr txBox="1"/>
          <p:nvPr/>
        </p:nvSpPr>
        <p:spPr>
          <a:xfrm>
            <a:off x="511675" y="1411975"/>
            <a:ext cx="88626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4572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12 Centros de Datos designa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dos por zonas geograficas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Presencia en más de 90 países</a:t>
            </a:r>
            <a:endParaRPr sz="2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3" name="Google Shape;613;p1" descr="A map of the world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384" y="2628638"/>
            <a:ext cx="8669231" cy="39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"/>
          <p:cNvSpPr txBox="1"/>
          <p:nvPr/>
        </p:nvSpPr>
        <p:spPr>
          <a:xfrm>
            <a:off x="2421278" y="4198933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San Jose, US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5" name="Google Shape;615;p1"/>
          <p:cNvSpPr txBox="1"/>
          <p:nvPr/>
        </p:nvSpPr>
        <p:spPr>
          <a:xfrm>
            <a:off x="3034263" y="3958480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Montreal, CA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p1"/>
          <p:cNvSpPr txBox="1"/>
          <p:nvPr/>
        </p:nvSpPr>
        <p:spPr>
          <a:xfrm>
            <a:off x="3156181" y="4351333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Austin, US X2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p1"/>
          <p:cNvSpPr txBox="1"/>
          <p:nvPr/>
        </p:nvSpPr>
        <p:spPr>
          <a:xfrm>
            <a:off x="5699561" y="3704482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Amsterdam, NE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8" name="Google Shape;618;p1"/>
          <p:cNvSpPr txBox="1"/>
          <p:nvPr/>
        </p:nvSpPr>
        <p:spPr>
          <a:xfrm>
            <a:off x="5242364" y="3985575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London, UK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9" name="Google Shape;619;p1"/>
          <p:cNvSpPr txBox="1"/>
          <p:nvPr/>
        </p:nvSpPr>
        <p:spPr>
          <a:xfrm>
            <a:off x="6180470" y="3975415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Frankfurt, DE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0" name="Google Shape;620;p1"/>
          <p:cNvSpPr txBox="1"/>
          <p:nvPr/>
        </p:nvSpPr>
        <p:spPr>
          <a:xfrm>
            <a:off x="7071163" y="4622268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Mumbai, IN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1"/>
          <p:cNvSpPr txBox="1"/>
          <p:nvPr/>
        </p:nvSpPr>
        <p:spPr>
          <a:xfrm>
            <a:off x="8205697" y="4618882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Hong Kong, HK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2" name="Google Shape;622;p1"/>
          <p:cNvSpPr txBox="1"/>
          <p:nvPr/>
        </p:nvSpPr>
        <p:spPr>
          <a:xfrm>
            <a:off x="8723855" y="4114269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Tokyo, JP X2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c6ff2b04ef_0_938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A</a:t>
            </a:r>
            <a:r>
              <a:rPr lang="en-US"/>
              <a:t>cerca de </a:t>
            </a:r>
            <a:r>
              <a:rPr lang="en-US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Eagle Eye Networks</a:t>
            </a:r>
            <a:endParaRPr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9" name="Google Shape;629;gc6ff2b04ef_0_938"/>
          <p:cNvSpPr txBox="1">
            <a:spLocks noGrp="1"/>
          </p:cNvSpPr>
          <p:nvPr>
            <p:ph type="body" idx="1"/>
          </p:nvPr>
        </p:nvSpPr>
        <p:spPr>
          <a:xfrm>
            <a:off x="525150" y="1324575"/>
            <a:ext cx="111417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Eagle Eye Networks es la  #1 en Video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vigilancia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en la Nube en el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Mundoin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cloud video surveillance worldwide,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respondiendo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a las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necesidades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de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empresas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de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todo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tipo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y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tamaño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.</a:t>
            </a:r>
            <a:endParaRPr sz="1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Fundada</a:t>
            </a:r>
            <a:r>
              <a:rPr lang="en-US" sz="2000" dirty="0"/>
              <a:t> en el 2012 por  Dean </a:t>
            </a:r>
            <a:r>
              <a:rPr lang="en-US" sz="2000" dirty="0" err="1"/>
              <a:t>Drako</a:t>
            </a:r>
            <a:r>
              <a:rPr lang="en-US" sz="2000" dirty="0"/>
              <a:t>, </a:t>
            </a:r>
            <a:r>
              <a:rPr lang="en-US" sz="2000" dirty="0" err="1"/>
              <a:t>Fundador</a:t>
            </a:r>
            <a:r>
              <a:rPr lang="en-US" sz="2000" dirty="0"/>
              <a:t> y Ex Presidente / CEO de Barracuda Networks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Entrega</a:t>
            </a:r>
            <a:r>
              <a:rPr lang="en-US" sz="2000" dirty="0"/>
              <a:t> global y </a:t>
            </a:r>
            <a:r>
              <a:rPr lang="en-US" sz="2000" dirty="0" err="1"/>
              <a:t>soporte</a:t>
            </a:r>
            <a:r>
              <a:rPr lang="en-US" sz="2000" dirty="0"/>
              <a:t> para clientes en </a:t>
            </a:r>
            <a:r>
              <a:rPr lang="en-US" sz="2000" dirty="0" err="1"/>
              <a:t>más</a:t>
            </a:r>
            <a:r>
              <a:rPr lang="en-US" sz="2000" dirty="0"/>
              <a:t> de 90 </a:t>
            </a:r>
            <a:r>
              <a:rPr lang="en-US" sz="2000" dirty="0" err="1"/>
              <a:t>países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Corporativo</a:t>
            </a:r>
            <a:r>
              <a:rPr lang="en-US" sz="2000" dirty="0"/>
              <a:t> en Austin, TX, USA con </a:t>
            </a:r>
            <a:r>
              <a:rPr lang="en-US" sz="2000" dirty="0" err="1"/>
              <a:t>oficinas</a:t>
            </a:r>
            <a:r>
              <a:rPr lang="en-US" sz="2000" dirty="0"/>
              <a:t> en </a:t>
            </a:r>
            <a:r>
              <a:rPr lang="en-US" sz="2000" dirty="0" err="1"/>
              <a:t>todo</a:t>
            </a:r>
            <a:r>
              <a:rPr lang="en-US" sz="2000" dirty="0"/>
              <a:t> el </a:t>
            </a:r>
            <a:r>
              <a:rPr lang="en-US" sz="2000" dirty="0" err="1"/>
              <a:t>mundo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Diseñado</a:t>
            </a:r>
            <a:r>
              <a:rPr lang="en-US" sz="2000" dirty="0"/>
              <a:t> y </a:t>
            </a:r>
            <a:r>
              <a:rPr lang="en-US" sz="2000" dirty="0" err="1"/>
              <a:t>ensamblado</a:t>
            </a:r>
            <a:r>
              <a:rPr lang="en-US" sz="2000" dirty="0"/>
              <a:t> en USA</a:t>
            </a:r>
            <a:endParaRPr sz="2000" dirty="0"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c74f4ef95b_0_163"/>
          <p:cNvSpPr txBox="1">
            <a:spLocks noGrp="1"/>
          </p:cNvSpPr>
          <p:nvPr>
            <p:ph type="title"/>
          </p:nvPr>
        </p:nvSpPr>
        <p:spPr>
          <a:xfrm>
            <a:off x="3837825" y="2248075"/>
            <a:ext cx="4179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solidFill>
                  <a:schemeClr val="lt1"/>
                </a:solidFill>
              </a:rPr>
              <a:t>Gracias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74f4ef95b_0_102"/>
          <p:cNvSpPr txBox="1">
            <a:spLocks noGrp="1"/>
          </p:cNvSpPr>
          <p:nvPr>
            <p:ph type="body" idx="1"/>
          </p:nvPr>
        </p:nvSpPr>
        <p:spPr>
          <a:xfrm>
            <a:off x="5381000" y="1725050"/>
            <a:ext cx="6633900" cy="3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 dirty="0">
                <a:solidFill>
                  <a:srgbClr val="202124"/>
                </a:solidFill>
                <a:highlight>
                  <a:srgbClr val="FFFFFF"/>
                </a:highlight>
              </a:rPr>
              <a:t>Que es la Nube o el Cloud Computing?</a:t>
            </a:r>
            <a:endParaRPr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just">
              <a:buNone/>
            </a:pPr>
            <a:r>
              <a:rPr lang="es-ES" dirty="0">
                <a:solidFill>
                  <a:srgbClr val="202124"/>
                </a:solidFill>
              </a:rPr>
              <a:t>Es una tecnología que permite acceso remoto a softwares, almacenamiento de archivos y procesamiento de datos por medio de Internet, siendo así, una alternativa a la ejecución en una computadora personal o servidor local</a:t>
            </a:r>
            <a:endParaRPr sz="100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9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371" name="Google Shape;371;gc74f4ef95b_0_102"/>
          <p:cNvSpPr txBox="1">
            <a:spLocks noGrp="1"/>
          </p:cNvSpPr>
          <p:nvPr>
            <p:ph type="title"/>
          </p:nvPr>
        </p:nvSpPr>
        <p:spPr>
          <a:xfrm>
            <a:off x="5381000" y="483050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dirty="0"/>
              <a:t>Cloud</a:t>
            </a:r>
            <a:endParaRPr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7b9eca62c_0_0"/>
          <p:cNvSpPr txBox="1">
            <a:spLocks noGrp="1"/>
          </p:cNvSpPr>
          <p:nvPr>
            <p:ph type="title"/>
          </p:nvPr>
        </p:nvSpPr>
        <p:spPr>
          <a:xfrm>
            <a:off x="525150" y="129000"/>
            <a:ext cx="10894775" cy="83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s-ES" dirty="0"/>
              <a:t>Motivos para utilizar la Nube</a:t>
            </a:r>
            <a:endParaRPr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9" name="Google Shape;379;g127b9eca62c_0_0"/>
          <p:cNvSpPr txBox="1">
            <a:spLocks noGrp="1"/>
          </p:cNvSpPr>
          <p:nvPr>
            <p:ph type="body" idx="1"/>
          </p:nvPr>
        </p:nvSpPr>
        <p:spPr>
          <a:xfrm>
            <a:off x="525150" y="842910"/>
            <a:ext cx="111417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es-ES" dirty="0">
                <a:solidFill>
                  <a:srgbClr val="202124"/>
                </a:solidFill>
              </a:rPr>
              <a:t>Con una infraestructura más fuerte, supervisión cuidadosa y aplicación de protocolos de seguridad, la videovigilancia en la nube puede ofrecerles a las empresas protección más exigentes.</a:t>
            </a:r>
            <a:endParaRPr dirty="0"/>
          </a:p>
        </p:txBody>
      </p:sp>
      <p:sp>
        <p:nvSpPr>
          <p:cNvPr id="380" name="Google Shape;380;g127b9eca62c_0_0"/>
          <p:cNvSpPr txBox="1"/>
          <p:nvPr/>
        </p:nvSpPr>
        <p:spPr>
          <a:xfrm>
            <a:off x="525150" y="2367186"/>
            <a:ext cx="49905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Menos Costos Iniciales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Sin Licenciamiento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Actualizaciones automáticas de software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Windows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Recuperación de desastres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Flexibilidad y Escalabilidad</a:t>
            </a:r>
          </a:p>
          <a:p>
            <a:pPr marL="114300" lvl="0">
              <a:buClr>
                <a:schemeClr val="dk1"/>
              </a:buClr>
              <a:buSzPts val="1800"/>
            </a:pPr>
            <a:endParaRPr lang="en-US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g127b9eca62c_0_0"/>
          <p:cNvSpPr txBox="1"/>
          <p:nvPr/>
        </p:nvSpPr>
        <p:spPr>
          <a:xfrm>
            <a:off x="6551416" y="2367186"/>
            <a:ext cx="49905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Ahorro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Tiempo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Impacto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Costo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Total de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Propiedad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TCO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E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Mayor agilidad que los sistemas locales</a:t>
            </a:r>
            <a:endParaRPr lang="es-E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ES" sz="1800" dirty="0">
                <a:solidFill>
                  <a:schemeClr val="dk1"/>
                </a:solidFill>
                <a:latin typeface="Roboto"/>
                <a:ea typeface="Roboto"/>
              </a:rPr>
              <a:t>La capacidad de trabajar en cualquier lugar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</a:rPr>
              <a:t>Conciencia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</a:rPr>
              <a:t>ecológica</a:t>
            </a:r>
            <a:endParaRPr lang="en-U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endParaRPr lang="es-E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9724761ea_2_182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Desafíos Típicos de la Vigilancia In Situ</a:t>
            </a:r>
            <a:endParaRPr/>
          </a:p>
        </p:txBody>
      </p:sp>
      <p:sp>
        <p:nvSpPr>
          <p:cNvPr id="388" name="Google Shape;388;gc9724761ea_2_182"/>
          <p:cNvSpPr/>
          <p:nvPr/>
        </p:nvSpPr>
        <p:spPr>
          <a:xfrm>
            <a:off x="0" y="6710541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c9724761ea_2_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613" y="3384862"/>
            <a:ext cx="11042776" cy="12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gc9724761ea_2_182"/>
          <p:cNvGrpSpPr/>
          <p:nvPr/>
        </p:nvGrpSpPr>
        <p:grpSpPr>
          <a:xfrm>
            <a:off x="511675" y="1750075"/>
            <a:ext cx="2700675" cy="1182600"/>
            <a:chOff x="273400" y="1750075"/>
            <a:chExt cx="2700675" cy="1182600"/>
          </a:xfrm>
        </p:grpSpPr>
        <p:sp>
          <p:nvSpPr>
            <p:cNvPr id="391" name="Google Shape;391;gc9724761ea_2_182"/>
            <p:cNvSpPr/>
            <p:nvPr/>
          </p:nvSpPr>
          <p:spPr>
            <a:xfrm>
              <a:off x="624175" y="1750075"/>
              <a:ext cx="23499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c9724761ea_2_182"/>
            <p:cNvSpPr txBox="1"/>
            <p:nvPr/>
          </p:nvSpPr>
          <p:spPr>
            <a:xfrm>
              <a:off x="814838" y="1878325"/>
              <a:ext cx="20301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Acceso Remoto y Gestión Remota nulos o Ilimitados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c9724761ea_2_182"/>
            <p:cNvSpPr/>
            <p:nvPr/>
          </p:nvSpPr>
          <p:spPr>
            <a:xfrm>
              <a:off x="273400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4" name="Google Shape;394;gc9724761ea_2_182"/>
          <p:cNvGrpSpPr/>
          <p:nvPr/>
        </p:nvGrpSpPr>
        <p:grpSpPr>
          <a:xfrm>
            <a:off x="7047963" y="1750075"/>
            <a:ext cx="2791637" cy="1182600"/>
            <a:chOff x="3655375" y="1750075"/>
            <a:chExt cx="2791637" cy="1182600"/>
          </a:xfrm>
        </p:grpSpPr>
        <p:sp>
          <p:nvSpPr>
            <p:cNvPr id="395" name="Google Shape;395;gc9724761ea_2_182"/>
            <p:cNvSpPr/>
            <p:nvPr/>
          </p:nvSpPr>
          <p:spPr>
            <a:xfrm>
              <a:off x="4010950" y="1750075"/>
              <a:ext cx="24360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c9724761ea_2_182"/>
            <p:cNvSpPr txBox="1"/>
            <p:nvPr/>
          </p:nvSpPr>
          <p:spPr>
            <a:xfrm>
              <a:off x="4182612" y="1878325"/>
              <a:ext cx="22644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Gastos Gen. de TI para Mtto, Reparacion y Actualizaciones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c9724761ea_2_182"/>
            <p:cNvSpPr/>
            <p:nvPr/>
          </p:nvSpPr>
          <p:spPr>
            <a:xfrm>
              <a:off x="3655375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8" name="Google Shape;398;gc9724761ea_2_182"/>
          <p:cNvGrpSpPr/>
          <p:nvPr/>
        </p:nvGrpSpPr>
        <p:grpSpPr>
          <a:xfrm>
            <a:off x="4922613" y="5052825"/>
            <a:ext cx="2852387" cy="1206750"/>
            <a:chOff x="7257375" y="1725925"/>
            <a:chExt cx="2852387" cy="1206750"/>
          </a:xfrm>
        </p:grpSpPr>
        <p:sp>
          <p:nvSpPr>
            <p:cNvPr id="399" name="Google Shape;399;gc9724761ea_2_182"/>
            <p:cNvSpPr/>
            <p:nvPr/>
          </p:nvSpPr>
          <p:spPr>
            <a:xfrm>
              <a:off x="7615125" y="1750075"/>
              <a:ext cx="24945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c9724761ea_2_182"/>
            <p:cNvSpPr txBox="1"/>
            <p:nvPr/>
          </p:nvSpPr>
          <p:spPr>
            <a:xfrm>
              <a:off x="7744262" y="1725925"/>
              <a:ext cx="2365500" cy="10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Analitica de Video e Inteligencia de Negocios limitada o Nula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c9724761ea_2_182"/>
            <p:cNvSpPr/>
            <p:nvPr/>
          </p:nvSpPr>
          <p:spPr>
            <a:xfrm>
              <a:off x="7257375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2" name="Google Shape;402;gc9724761ea_2_182"/>
          <p:cNvGrpSpPr/>
          <p:nvPr/>
        </p:nvGrpSpPr>
        <p:grpSpPr>
          <a:xfrm>
            <a:off x="4180775" y="1814200"/>
            <a:ext cx="1962250" cy="1054350"/>
            <a:chOff x="2104050" y="5078200"/>
            <a:chExt cx="1962250" cy="1054350"/>
          </a:xfrm>
        </p:grpSpPr>
        <p:sp>
          <p:nvSpPr>
            <p:cNvPr id="403" name="Google Shape;403;gc9724761ea_2_182"/>
            <p:cNvSpPr/>
            <p:nvPr/>
          </p:nvSpPr>
          <p:spPr>
            <a:xfrm>
              <a:off x="2459500" y="5078200"/>
              <a:ext cx="1606800" cy="9753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c9724761ea_2_182"/>
            <p:cNvSpPr txBox="1"/>
            <p:nvPr/>
          </p:nvSpPr>
          <p:spPr>
            <a:xfrm>
              <a:off x="2665150" y="5206450"/>
              <a:ext cx="13881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Escalabilidad Limitada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c9724761ea_2_182"/>
            <p:cNvSpPr/>
            <p:nvPr/>
          </p:nvSpPr>
          <p:spPr>
            <a:xfrm>
              <a:off x="2104050" y="5322400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6" name="Google Shape;406;gc9724761ea_2_182"/>
          <p:cNvGrpSpPr/>
          <p:nvPr/>
        </p:nvGrpSpPr>
        <p:grpSpPr>
          <a:xfrm>
            <a:off x="1759125" y="5078200"/>
            <a:ext cx="2115600" cy="1054350"/>
            <a:chOff x="5828475" y="5078200"/>
            <a:chExt cx="2115600" cy="1054350"/>
          </a:xfrm>
        </p:grpSpPr>
        <p:sp>
          <p:nvSpPr>
            <p:cNvPr id="407" name="Google Shape;407;gc9724761ea_2_182"/>
            <p:cNvSpPr/>
            <p:nvPr/>
          </p:nvSpPr>
          <p:spPr>
            <a:xfrm>
              <a:off x="6202875" y="5078200"/>
              <a:ext cx="1741200" cy="9753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c9724761ea_2_182"/>
            <p:cNvSpPr txBox="1"/>
            <p:nvPr/>
          </p:nvSpPr>
          <p:spPr>
            <a:xfrm>
              <a:off x="6365726" y="5206450"/>
              <a:ext cx="15783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Ciberseguridad Cuestionable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c9724761ea_2_182"/>
            <p:cNvSpPr/>
            <p:nvPr/>
          </p:nvSpPr>
          <p:spPr>
            <a:xfrm>
              <a:off x="5828475" y="5322400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0" name="Google Shape;410;gc9724761ea_2_182"/>
          <p:cNvGrpSpPr/>
          <p:nvPr/>
        </p:nvGrpSpPr>
        <p:grpSpPr>
          <a:xfrm>
            <a:off x="8822750" y="5078175"/>
            <a:ext cx="2453275" cy="1182625"/>
            <a:chOff x="9339175" y="5078175"/>
            <a:chExt cx="2453275" cy="1182625"/>
          </a:xfrm>
        </p:grpSpPr>
        <p:sp>
          <p:nvSpPr>
            <p:cNvPr id="411" name="Google Shape;411;gc9724761ea_2_182"/>
            <p:cNvSpPr/>
            <p:nvPr/>
          </p:nvSpPr>
          <p:spPr>
            <a:xfrm>
              <a:off x="9706250" y="5078200"/>
              <a:ext cx="20862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c9724761ea_2_182"/>
            <p:cNvSpPr txBox="1"/>
            <p:nvPr/>
          </p:nvSpPr>
          <p:spPr>
            <a:xfrm>
              <a:off x="9881300" y="5078175"/>
              <a:ext cx="1736100" cy="11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Sistemas de Video dispares con demasiados inicios de sesión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c9724761ea_2_182"/>
            <p:cNvSpPr/>
            <p:nvPr/>
          </p:nvSpPr>
          <p:spPr>
            <a:xfrm>
              <a:off x="9339175" y="5322388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14" name="Google Shape;414;gc9724761ea_2_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6198" y="1961198"/>
            <a:ext cx="1387987" cy="12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77"/>
          <p:cNvSpPr txBox="1">
            <a:spLocks noGrp="1"/>
          </p:cNvSpPr>
          <p:nvPr>
            <p:ph type="title"/>
          </p:nvPr>
        </p:nvSpPr>
        <p:spPr>
          <a:xfrm>
            <a:off x="203200" y="163166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s-PE" sz="4000" dirty="0"/>
              <a:t>True Cloud</a:t>
            </a:r>
            <a:endParaRPr sz="4000" dirty="0"/>
          </a:p>
        </p:txBody>
      </p:sp>
      <p:sp>
        <p:nvSpPr>
          <p:cNvPr id="1539" name="Google Shape;1539;p77"/>
          <p:cNvSpPr txBox="1"/>
          <p:nvPr/>
        </p:nvSpPr>
        <p:spPr>
          <a:xfrm>
            <a:off x="385120" y="2982996"/>
            <a:ext cx="11424587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definición del NIST lista 5 características esenciales de la computación en la nube</a:t>
            </a:r>
            <a:r>
              <a:rPr lang="es-PE" sz="28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s-PE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En-demanda auto-servicio, </a:t>
            </a:r>
            <a:endParaRPr sz="2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s-PE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Amplio acceso a la red, </a:t>
            </a:r>
            <a:endParaRPr sz="2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s-PE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Recursos comunes, </a:t>
            </a:r>
            <a:endParaRPr sz="2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s-PE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Rápida elasticidad o expansión, </a:t>
            </a:r>
            <a:endParaRPr sz="2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s-PE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Servicios medidos</a:t>
            </a:r>
            <a:endParaRPr sz="3100" dirty="0"/>
          </a:p>
        </p:txBody>
      </p:sp>
      <p:pic>
        <p:nvPicPr>
          <p:cNvPr id="1541" name="Google Shape;154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3725" y="66893"/>
            <a:ext cx="5718275" cy="11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203200" y="1316953"/>
            <a:ext cx="11714997" cy="154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Bef>
                <a:spcPts val="222"/>
              </a:spcBef>
              <a:buSzPts val="2000"/>
            </a:pPr>
            <a:r>
              <a:rPr lang="es-MX" sz="2800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NIST Definición de Nube: un modelo para habilitar el acceso de red ubicuo, conveniente y bajo demanda a un conjunto compartido de recursos informáticos </a:t>
            </a:r>
            <a:r>
              <a:rPr lang="es-MX" sz="2800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configurables.</a:t>
            </a:r>
            <a:endParaRPr lang="es-MX" sz="2800" dirty="0">
              <a:solidFill>
                <a:schemeClr val="dk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81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6ff2b04ef_0_577"/>
          <p:cNvSpPr txBox="1">
            <a:spLocks noGrp="1"/>
          </p:cNvSpPr>
          <p:nvPr>
            <p:ph type="title"/>
          </p:nvPr>
        </p:nvSpPr>
        <p:spPr>
          <a:xfrm>
            <a:off x="5381000" y="483050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Eagle Eye Cloud VMS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55" name="Google Shape;455;gc6ff2b04ef_0_5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3212" y="1287350"/>
            <a:ext cx="4470774" cy="52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74f4ef95b_0_151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9846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Ideal para Multiples Locaciones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62" name="Google Shape;462;gc74f4ef95b_0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087" y="4593509"/>
            <a:ext cx="2531225" cy="208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c74f4ef95b_0_151" descr="Graphical user interface, diagram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675" y="1936125"/>
            <a:ext cx="11168650" cy="407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ca08337d92_0_0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Diferencias del Eagle Eye Cloud VMS</a:t>
            </a:r>
            <a:endParaRPr/>
          </a:p>
        </p:txBody>
      </p:sp>
      <p:sp>
        <p:nvSpPr>
          <p:cNvPr id="470" name="Google Shape;470;gca08337d92_0_0"/>
          <p:cNvSpPr txBox="1"/>
          <p:nvPr/>
        </p:nvSpPr>
        <p:spPr>
          <a:xfrm>
            <a:off x="8579550" y="2309550"/>
            <a:ext cx="3263400" cy="11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Plataforma Abierta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La Plataforma empresarial abierta y f</a:t>
            </a:r>
            <a:r>
              <a:rPr lang="en-US"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lexible</a:t>
            </a: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 se integra fácilmente con otras aplicaciones de Misión Crítica, ampliando el poder del VMS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ca08337d92_0_0"/>
          <p:cNvSpPr txBox="1"/>
          <p:nvPr/>
        </p:nvSpPr>
        <p:spPr>
          <a:xfrm>
            <a:off x="710076" y="2309550"/>
            <a:ext cx="3263400" cy="1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800" dirty="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Nube Auto </a:t>
            </a:r>
            <a:r>
              <a:rPr lang="en-US" sz="1800" dirty="0" err="1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Hospedada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300" b="0" i="0" u="none" strike="noStrike" cap="none" dirty="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Plataforma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de Nube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pública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dedicada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construida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manejada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íntegramente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por Eagle Eye Networks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ca08337d92_0_0"/>
          <p:cNvSpPr txBox="1"/>
          <p:nvPr/>
        </p:nvSpPr>
        <p:spPr>
          <a:xfrm>
            <a:off x="8503350" y="5077994"/>
            <a:ext cx="3263400" cy="14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Ecosistema Global de Socios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endParaRPr sz="30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Amplía y complementa las capacidades de VMS para cumplir con casos de uso únicos en casi todas las industrias 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180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73" name="Google Shape;473;gca08337d9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0269" y="4251057"/>
            <a:ext cx="920740" cy="65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ca08337d9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9185" y="4209053"/>
            <a:ext cx="740174" cy="73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ca08337d92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9187" y="1420716"/>
            <a:ext cx="740174" cy="69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ca08337d92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51926" y="4370907"/>
            <a:ext cx="840275" cy="53428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ca08337d92_0_0"/>
          <p:cNvSpPr txBox="1"/>
          <p:nvPr/>
        </p:nvSpPr>
        <p:spPr>
          <a:xfrm>
            <a:off x="4745525" y="5078000"/>
            <a:ext cx="3000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Cyber Se</a:t>
            </a: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</a:t>
            </a: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re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Ciberseguridad está en el ADN de </a:t>
            </a:r>
            <a:r>
              <a:rPr lang="en-US"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Eagle Eye Networks 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8" name="Google Shape;478;gca08337d92_0_0"/>
          <p:cNvSpPr txBox="1"/>
          <p:nvPr/>
        </p:nvSpPr>
        <p:spPr>
          <a:xfrm>
            <a:off x="4814850" y="2309550"/>
            <a:ext cx="3000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Proposito </a:t>
            </a: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Construido</a:t>
            </a: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Desde Cero exclusivamente para Videovigilancia y 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ca08337d92_0_0"/>
          <p:cNvSpPr txBox="1"/>
          <p:nvPr/>
        </p:nvSpPr>
        <p:spPr>
          <a:xfrm>
            <a:off x="621913" y="5122725"/>
            <a:ext cx="30000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Flexibilidad de la Cámara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integra con miles de cámaras de los fabricantes lideres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0" name="Google Shape;480;gca08337d92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0559" y="1397825"/>
            <a:ext cx="740175" cy="7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ca08337d92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1925" y="1260651"/>
            <a:ext cx="840275" cy="80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c74f4ef95b_0_89"/>
          <p:cNvPicPr preferRelativeResize="0"/>
          <p:nvPr/>
        </p:nvPicPr>
        <p:blipFill rotWithShape="1">
          <a:blip r:embed="rId3">
            <a:alphaModFix/>
          </a:blip>
          <a:srcRect t="29433" r="18165"/>
          <a:stretch/>
        </p:blipFill>
        <p:spPr>
          <a:xfrm>
            <a:off x="678500" y="1404975"/>
            <a:ext cx="3293356" cy="19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c74f4ef95b_0_89"/>
          <p:cNvPicPr preferRelativeResize="0"/>
          <p:nvPr/>
        </p:nvPicPr>
        <p:blipFill rotWithShape="1">
          <a:blip r:embed="rId4">
            <a:alphaModFix/>
          </a:blip>
          <a:srcRect t="29893"/>
          <a:stretch/>
        </p:blipFill>
        <p:spPr>
          <a:xfrm>
            <a:off x="4464256" y="4016562"/>
            <a:ext cx="3293355" cy="192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c74f4ef95b_0_89"/>
          <p:cNvPicPr preferRelativeResize="0"/>
          <p:nvPr/>
        </p:nvPicPr>
        <p:blipFill rotWithShape="1">
          <a:blip r:embed="rId5">
            <a:alphaModFix/>
          </a:blip>
          <a:srcRect l="16615" t="33430" r="6176"/>
          <a:stretch/>
        </p:blipFill>
        <p:spPr>
          <a:xfrm>
            <a:off x="4474950" y="1428589"/>
            <a:ext cx="3293363" cy="192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c74f4ef95b_0_89"/>
          <p:cNvPicPr preferRelativeResize="0"/>
          <p:nvPr/>
        </p:nvPicPr>
        <p:blipFill rotWithShape="1">
          <a:blip r:embed="rId6">
            <a:alphaModFix/>
          </a:blip>
          <a:srcRect t="4912" b="4920"/>
          <a:stretch/>
        </p:blipFill>
        <p:spPr>
          <a:xfrm>
            <a:off x="8310093" y="1428589"/>
            <a:ext cx="3293354" cy="192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c74f4ef95b_0_89"/>
          <p:cNvPicPr preferRelativeResize="0"/>
          <p:nvPr/>
        </p:nvPicPr>
        <p:blipFill rotWithShape="1">
          <a:blip r:embed="rId7">
            <a:alphaModFix/>
          </a:blip>
          <a:srcRect l="15059" t="26750"/>
          <a:stretch/>
        </p:blipFill>
        <p:spPr>
          <a:xfrm>
            <a:off x="8310087" y="3989775"/>
            <a:ext cx="3293366" cy="192071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c74f4ef95b_0_89"/>
          <p:cNvSpPr txBox="1"/>
          <p:nvPr/>
        </p:nvSpPr>
        <p:spPr>
          <a:xfrm>
            <a:off x="8299425" y="5963675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Entender claramente los patrones de comportamiento de los clientes y empleados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3" name="Google Shape;493;gc74f4ef95b_0_89"/>
          <p:cNvSpPr txBox="1"/>
          <p:nvPr/>
        </p:nvSpPr>
        <p:spPr>
          <a:xfrm>
            <a:off x="4474950" y="6013475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Cumpla con las regulaciones en constante cambio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gc74f4ef95b_0_89"/>
          <p:cNvSpPr txBox="1"/>
          <p:nvPr/>
        </p:nvSpPr>
        <p:spPr>
          <a:xfrm>
            <a:off x="664325" y="5963675"/>
            <a:ext cx="3231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Obtenga información procesable del vehiculo con el reconocimiento de placas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Google Shape;495;gc74f4ef95b_0_89"/>
          <p:cNvSpPr txBox="1"/>
          <p:nvPr/>
        </p:nvSpPr>
        <p:spPr>
          <a:xfrm>
            <a:off x="587875" y="3380263"/>
            <a:ext cx="3540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Controle el acceso y el flujo de tráfico identifique incidentes,  busque personas / objetos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6" name="Google Shape;496;gc74f4ef95b_0_89"/>
          <p:cNvPicPr preferRelativeResize="0"/>
          <p:nvPr/>
        </p:nvPicPr>
        <p:blipFill rotWithShape="1">
          <a:blip r:embed="rId8">
            <a:alphaModFix/>
          </a:blip>
          <a:srcRect r="6093"/>
          <a:stretch/>
        </p:blipFill>
        <p:spPr>
          <a:xfrm>
            <a:off x="667800" y="4016550"/>
            <a:ext cx="3293356" cy="19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c74f4ef95b_0_89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Optimización del Negocio con AI y Analiticas</a:t>
            </a:r>
            <a:endParaRPr/>
          </a:p>
        </p:txBody>
      </p:sp>
      <p:sp>
        <p:nvSpPr>
          <p:cNvPr id="498" name="Google Shape;498;gc74f4ef95b_0_89"/>
          <p:cNvSpPr txBox="1"/>
          <p:nvPr/>
        </p:nvSpPr>
        <p:spPr>
          <a:xfrm>
            <a:off x="4542042" y="3358267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Proteja las areas restringidas / aisladas con notificaciones cuando se infrinja un area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gc74f4ef95b_0_89"/>
          <p:cNvSpPr txBox="1"/>
          <p:nvPr/>
        </p:nvSpPr>
        <p:spPr>
          <a:xfrm>
            <a:off x="8324930" y="3348112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Reciba alertas cuando una cámara este movida, bloqueada o haya sido atentada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807</Words>
  <Application>Microsoft Office PowerPoint</Application>
  <PresentationFormat>Panorámica</PresentationFormat>
  <Paragraphs>141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Calibri</vt:lpstr>
      <vt:lpstr>Open Sans</vt:lpstr>
      <vt:lpstr>Roboto Medium</vt:lpstr>
      <vt:lpstr>Roboto</vt:lpstr>
      <vt:lpstr>Arial</vt:lpstr>
      <vt:lpstr>Lato</vt:lpstr>
      <vt:lpstr>Simple Light</vt:lpstr>
      <vt:lpstr>Eagle Eye Networks</vt:lpstr>
      <vt:lpstr>Cloud</vt:lpstr>
      <vt:lpstr>Motivos para utilizar la Nube</vt:lpstr>
      <vt:lpstr>Desafíos Típicos de la Vigilancia In Situ</vt:lpstr>
      <vt:lpstr>True Cloud</vt:lpstr>
      <vt:lpstr>Eagle Eye Cloud VMS</vt:lpstr>
      <vt:lpstr>Ideal para Multiples Locaciones</vt:lpstr>
      <vt:lpstr>Diferencias del Eagle Eye Cloud VMS</vt:lpstr>
      <vt:lpstr>Optimización del Negocio con AI y Analiticas</vt:lpstr>
      <vt:lpstr>Optimización del Negocio con AI y Analiticas</vt:lpstr>
      <vt:lpstr>Optimización del Negocio con AI y Analiticas</vt:lpstr>
      <vt:lpstr>Mejor en su Clase en Ciberseguridad</vt:lpstr>
      <vt:lpstr>Visibilidad Infinita desde la Palma de tu Mano</vt:lpstr>
      <vt:lpstr>Alcance Global</vt:lpstr>
      <vt:lpstr>Acerca de Eagle Eye Networks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 Eye Networks</dc:title>
  <dc:creator>Megan Gillis</dc:creator>
  <cp:lastModifiedBy>Sara Aguirre</cp:lastModifiedBy>
  <cp:revision>13</cp:revision>
  <dcterms:created xsi:type="dcterms:W3CDTF">2020-01-07T00:59:28Z</dcterms:created>
  <dcterms:modified xsi:type="dcterms:W3CDTF">2023-03-02T03:28:30Z</dcterms:modified>
</cp:coreProperties>
</file>