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58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82" r:id="rId15"/>
    <p:sldId id="283" r:id="rId16"/>
    <p:sldId id="284" r:id="rId17"/>
    <p:sldId id="286" r:id="rId18"/>
    <p:sldId id="287" r:id="rId19"/>
    <p:sldId id="288" r:id="rId20"/>
    <p:sldId id="289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5" r:id="rId32"/>
    <p:sldId id="279" r:id="rId33"/>
    <p:sldId id="280" r:id="rId34"/>
    <p:sldId id="281" r:id="rId35"/>
    <p:sldId id="290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Paige Backstory: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-Started in 1958, Employee Owned, HQ in NJ, 200 Employees Globally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-Current Management History – Coleman Cable / Genesis Cable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-Multiple Divisions -&gt; Datacom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Constructions and colors available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Price MAP vs. MSRP</a:t>
            </a:r>
          </a:p>
        </p:txBody>
      </p:sp>
    </p:spTree>
    <p:extLst>
      <p:ext uri="{BB962C8B-B14F-4D97-AF65-F5344CB8AC3E}">
        <p14:creationId xmlns:p14="http://schemas.microsoft.com/office/powerpoint/2010/main" val="189071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Highlight the pain points of the status quo, get people to start agreeing with the premise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Highlight the pain points of the status quo, get people to start agreeing with the premise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Specifically call out our claims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Don’t just take our word – UL (life safety + tech eval)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Verified + Certified = Warm &amp; Fuzzy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It starts with how much bandwitth you need.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When going between 656-850 feet – you must set your port to 10Mb/s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Constructions and colors available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Price MAP vs. MSRP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Explain from last minute issue to plenty of time/money to advantage when bidding.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Access Points = WiFi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Constructions and colors available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Price MAP vs. MSRP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lose-up of roasted coffee beans on white canvas"/>
          <p:cNvSpPr>
            <a:spLocks noGrp="1"/>
          </p:cNvSpPr>
          <p:nvPr>
            <p:ph type="pic" sz="half" idx="21"/>
          </p:nvPr>
        </p:nvSpPr>
        <p:spPr>
          <a:xfrm>
            <a:off x="11723140" y="6570950"/>
            <a:ext cx="11849101" cy="78457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Close-up of an artistic latte in a white mug"/>
          <p:cNvSpPr>
            <a:spLocks noGrp="1"/>
          </p:cNvSpPr>
          <p:nvPr>
            <p:ph type="pic" sz="half" idx="22"/>
          </p:nvPr>
        </p:nvSpPr>
        <p:spPr>
          <a:xfrm>
            <a:off x="12224066" y="-483729"/>
            <a:ext cx="11569701" cy="772741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Close-up of a double shot of espresso being poured from an espresso maker"/>
          <p:cNvSpPr>
            <a:spLocks noGrp="1"/>
          </p:cNvSpPr>
          <p:nvPr>
            <p:ph type="pic" idx="23"/>
          </p:nvPr>
        </p:nvSpPr>
        <p:spPr>
          <a:xfrm>
            <a:off x="660400" y="-3810000"/>
            <a:ext cx="12005733" cy="18008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</a:lstStyle>
          <a:p>
            <a:r>
              <a:t>–Johnny Appleseed</a:t>
            </a:r>
          </a:p>
        </p:txBody>
      </p:sp>
      <p:sp>
        <p:nvSpPr>
          <p:cNvPr id="106" name="“Type a quote here”"/>
          <p:cNvSpPr txBox="1">
            <a:spLocks noGrp="1"/>
          </p:cNvSpPr>
          <p:nvPr>
            <p:ph type="body" sz="quarter" idx="22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“Type a quote here”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lose-up of an artistic latte in a white mug"/>
          <p:cNvSpPr>
            <a:spLocks noGrp="1"/>
          </p:cNvSpPr>
          <p:nvPr>
            <p:ph type="pic" idx="21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" name="Table 2"/>
          <p:cNvGraphicFramePr/>
          <p:nvPr/>
        </p:nvGraphicFramePr>
        <p:xfrm>
          <a:off x="0" y="0"/>
          <a:ext cx="24371300" cy="137033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41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53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03300">
                <a:tc>
                  <a:txBody>
                    <a:bodyPr/>
                    <a:lstStyle/>
                    <a:p>
                      <a:pPr defTabSz="18288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043D5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se-up of a double shot of espresso being poured from an espresso maker"/>
          <p:cNvSpPr>
            <a:spLocks noGrp="1"/>
          </p:cNvSpPr>
          <p:nvPr>
            <p:ph type="pic" sz="half" idx="21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Close-up of an artistic latte in a white mug"/>
          <p:cNvSpPr>
            <a:spLocks noGrp="1"/>
          </p:cNvSpPr>
          <p:nvPr>
            <p:ph type="pic" idx="22"/>
          </p:nvPr>
        </p:nvSpPr>
        <p:spPr>
          <a:xfrm>
            <a:off x="10388141" y="-774700"/>
            <a:ext cx="15839321" cy="10579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Close-up of roasted coffee beans"/>
          <p:cNvSpPr>
            <a:spLocks noGrp="1"/>
          </p:cNvSpPr>
          <p:nvPr>
            <p:ph type="pic" sz="half" idx="23"/>
          </p:nvPr>
        </p:nvSpPr>
        <p:spPr>
          <a:xfrm>
            <a:off x="533400" y="-889000"/>
            <a:ext cx="7797800" cy="1165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metal scoop scooping roasted coffee beans from a container"/>
          <p:cNvSpPr>
            <a:spLocks noGrp="1"/>
          </p:cNvSpPr>
          <p:nvPr>
            <p:ph type="pic" idx="21"/>
          </p:nvPr>
        </p:nvSpPr>
        <p:spPr>
          <a:xfrm>
            <a:off x="508000" y="-1244600"/>
            <a:ext cx="23368472" cy="1143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lose-up of a double shot of espresso being poured from an espresso maker"/>
          <p:cNvSpPr>
            <a:spLocks noGrp="1"/>
          </p:cNvSpPr>
          <p:nvPr>
            <p:ph type="pic" sz="half" idx="21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se-up of a double shot of espresso being poured from an espresso maker"/>
          <p:cNvSpPr>
            <a:spLocks noGrp="1"/>
          </p:cNvSpPr>
          <p:nvPr>
            <p:ph type="pic" sz="half" idx="21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7493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4986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22479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9972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37465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44958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52451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59944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67437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19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Q69sWtTPLo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://www.international.n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ables para mayor alcance"/>
          <p:cNvSpPr txBox="1">
            <a:spLocks noGrp="1"/>
          </p:cNvSpPr>
          <p:nvPr>
            <p:ph type="subTitle" sz="quarter" idx="1"/>
          </p:nvPr>
        </p:nvSpPr>
        <p:spPr>
          <a:xfrm>
            <a:off x="679260" y="11407779"/>
            <a:ext cx="21958301" cy="1968501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1400"/>
              </a:spcBef>
              <a:defRPr sz="9900" b="1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Cables para mayor </a:t>
            </a:r>
            <a:r>
              <a:rPr dirty="0" err="1"/>
              <a:t>alcance</a:t>
            </a:r>
            <a:endParaRPr/>
          </a:p>
        </p:txBody>
      </p:sp>
      <p:grpSp>
        <p:nvGrpSpPr>
          <p:cNvPr id="158" name="Image Gallery"/>
          <p:cNvGrpSpPr/>
          <p:nvPr/>
        </p:nvGrpSpPr>
        <p:grpSpPr>
          <a:xfrm>
            <a:off x="18363039" y="3511559"/>
            <a:ext cx="5169458" cy="8080107"/>
            <a:chOff x="0" y="0"/>
            <a:chExt cx="5169456" cy="8080106"/>
          </a:xfrm>
        </p:grpSpPr>
        <p:pic>
          <p:nvPicPr>
            <p:cNvPr id="156" name="index.png" descr="index.png"/>
            <p:cNvPicPr>
              <a:picLocks noChangeAspect="1"/>
            </p:cNvPicPr>
            <p:nvPr/>
          </p:nvPicPr>
          <p:blipFill>
            <a:blip r:embed="rId2"/>
            <a:srcRect t="5928" b="5928"/>
            <a:stretch>
              <a:fillRect/>
            </a:stretch>
          </p:blipFill>
          <p:spPr>
            <a:xfrm>
              <a:off x="0" y="0"/>
              <a:ext cx="5169457" cy="5057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CABLE DE RED…"/>
            <p:cNvSpPr/>
            <p:nvPr/>
          </p:nvSpPr>
          <p:spPr>
            <a:xfrm>
              <a:off x="0" y="5133706"/>
              <a:ext cx="5169457" cy="294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>
                <a:defRPr sz="3400" b="1"/>
              </a:pPr>
              <a:r>
                <a:t>CABLE DE RED</a:t>
              </a:r>
            </a:p>
            <a:p>
              <a:pPr>
                <a:defRPr sz="3400" b="1"/>
              </a:pPr>
              <a:r>
                <a:t>CONTROL DE ACCESO OSDP</a:t>
              </a:r>
            </a:p>
            <a:p>
              <a:pPr>
                <a:defRPr sz="3400" b="1"/>
              </a:pPr>
              <a:r>
                <a:t>PROTECCION DE BIENES</a:t>
              </a:r>
            </a:p>
          </p:txBody>
        </p:sp>
      </p:grpSp>
      <p:pic>
        <p:nvPicPr>
          <p:cNvPr id="159" name="Screenshot 2023-02-24 at 8.50.19 AM.png" descr="Screenshot 2023-02-24 at 8.50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99" y="7151562"/>
            <a:ext cx="35306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W transparent.jpeg" descr="IW transparen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587" y="7119812"/>
            <a:ext cx="3441701" cy="111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 1"/>
          <p:cNvSpPr/>
          <p:nvPr/>
        </p:nvSpPr>
        <p:spPr>
          <a:xfrm>
            <a:off x="2298518" y="-1"/>
            <a:ext cx="21967972" cy="1371600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8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9" name="Rectangle 29"/>
          <p:cNvSpPr txBox="1"/>
          <p:nvPr/>
        </p:nvSpPr>
        <p:spPr>
          <a:xfrm>
            <a:off x="2739186" y="1733302"/>
            <a:ext cx="8228203" cy="239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¡GRANDES AHORROS TAMBIÉN EN PEQUEÑOS PROYECTOS!</a:t>
            </a:r>
          </a:p>
        </p:txBody>
      </p:sp>
      <p:sp>
        <p:nvSpPr>
          <p:cNvPr id="330" name="Rectangle 30"/>
          <p:cNvSpPr txBox="1"/>
          <p:nvPr/>
        </p:nvSpPr>
        <p:spPr>
          <a:xfrm>
            <a:off x="2810515" y="5029442"/>
            <a:ext cx="6834410" cy="47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Noviembre 2017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Solamente </a:t>
            </a:r>
            <a:r>
              <a:rPr b="1">
                <a:solidFill>
                  <a:schemeClr val="accent5">
                    <a:satOff val="18430"/>
                    <a:lumOff val="-14768"/>
                  </a:schemeClr>
                </a:solidFill>
              </a:rPr>
              <a:t>3 cámaras</a:t>
            </a:r>
            <a:r>
              <a:t> nuevas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Cableado mas largo 850 ft.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Elimina un IDF y alimentación externa.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 b="1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Ahorró 4-6 semanas</a:t>
            </a:r>
          </a:p>
        </p:txBody>
      </p:sp>
      <p:grpSp>
        <p:nvGrpSpPr>
          <p:cNvPr id="333" name="Picture 17"/>
          <p:cNvGrpSpPr/>
          <p:nvPr/>
        </p:nvGrpSpPr>
        <p:grpSpPr>
          <a:xfrm>
            <a:off x="17425793" y="4785554"/>
            <a:ext cx="6491361" cy="8662421"/>
            <a:chOff x="0" y="0"/>
            <a:chExt cx="6491359" cy="8662420"/>
          </a:xfrm>
        </p:grpSpPr>
        <p:sp>
          <p:nvSpPr>
            <p:cNvPr id="331" name="Rectangle"/>
            <p:cNvSpPr/>
            <p:nvPr/>
          </p:nvSpPr>
          <p:spPr>
            <a:xfrm>
              <a:off x="0" y="0"/>
              <a:ext cx="6491360" cy="86624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32" name="image28.tif" descr="image28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491360" cy="8662421"/>
            </a:xfrm>
            <a:prstGeom prst="rect">
              <a:avLst/>
            </a:prstGeom>
            <a:ln w="12700" cap="flat">
              <a:solidFill>
                <a:srgbClr val="AFABAB"/>
              </a:solidFill>
              <a:prstDash val="solid"/>
              <a:round/>
            </a:ln>
            <a:effectLst/>
          </p:spPr>
        </p:pic>
      </p:grpSp>
      <p:sp>
        <p:nvSpPr>
          <p:cNvPr id="334" name="Rounded Rectangular Callout 6"/>
          <p:cNvSpPr/>
          <p:nvPr/>
        </p:nvSpPr>
        <p:spPr>
          <a:xfrm>
            <a:off x="13421799" y="578735"/>
            <a:ext cx="10515655" cy="10425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30"/>
                </a:moveTo>
                <a:cubicBezTo>
                  <a:pt x="0" y="416"/>
                  <a:pt x="413" y="0"/>
                  <a:pt x="922" y="0"/>
                </a:cubicBezTo>
                <a:lnTo>
                  <a:pt x="20678" y="0"/>
                </a:lnTo>
                <a:cubicBezTo>
                  <a:pt x="21187" y="0"/>
                  <a:pt x="21600" y="416"/>
                  <a:pt x="21600" y="930"/>
                </a:cubicBezTo>
                <a:lnTo>
                  <a:pt x="21600" y="4650"/>
                </a:lnTo>
                <a:cubicBezTo>
                  <a:pt x="21600" y="5163"/>
                  <a:pt x="21187" y="5580"/>
                  <a:pt x="20678" y="5580"/>
                </a:cubicBezTo>
                <a:lnTo>
                  <a:pt x="18000" y="5580"/>
                </a:lnTo>
                <a:lnTo>
                  <a:pt x="16039" y="21600"/>
                </a:lnTo>
                <a:lnTo>
                  <a:pt x="15168" y="5580"/>
                </a:lnTo>
                <a:lnTo>
                  <a:pt x="922" y="5580"/>
                </a:lnTo>
                <a:cubicBezTo>
                  <a:pt x="413" y="5580"/>
                  <a:pt x="0" y="5163"/>
                  <a:pt x="0" y="4650"/>
                </a:cubicBezTo>
                <a:lnTo>
                  <a:pt x="0" y="4650"/>
                </a:lnTo>
                <a:lnTo>
                  <a:pt x="0" y="930"/>
                </a:lnTo>
                <a:close/>
              </a:path>
            </a:pathLst>
          </a:custGeom>
          <a:solidFill>
            <a:srgbClr val="D0CECE"/>
          </a:soli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7" name="Picture 4"/>
          <p:cNvGrpSpPr/>
          <p:nvPr/>
        </p:nvGrpSpPr>
        <p:grpSpPr>
          <a:xfrm>
            <a:off x="13421799" y="3890557"/>
            <a:ext cx="6491361" cy="8662423"/>
            <a:chOff x="0" y="0"/>
            <a:chExt cx="6491359" cy="8662421"/>
          </a:xfrm>
        </p:grpSpPr>
        <p:sp>
          <p:nvSpPr>
            <p:cNvPr id="335" name="Rectangle"/>
            <p:cNvSpPr/>
            <p:nvPr/>
          </p:nvSpPr>
          <p:spPr>
            <a:xfrm>
              <a:off x="0" y="0"/>
              <a:ext cx="6491360" cy="86624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36" name="image29.tif" descr="image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491360" cy="8662422"/>
            </a:xfrm>
            <a:prstGeom prst="rect">
              <a:avLst/>
            </a:prstGeom>
            <a:ln w="12700" cap="flat">
              <a:solidFill>
                <a:srgbClr val="AFABAB"/>
              </a:solidFill>
              <a:prstDash val="solid"/>
              <a:round/>
            </a:ln>
            <a:effectLst/>
          </p:spPr>
        </p:pic>
      </p:grpSp>
      <p:sp>
        <p:nvSpPr>
          <p:cNvPr id="338" name="TextBox 7"/>
          <p:cNvSpPr txBox="1"/>
          <p:nvPr/>
        </p:nvSpPr>
        <p:spPr>
          <a:xfrm>
            <a:off x="13944421" y="794517"/>
            <a:ext cx="9470407" cy="251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“Esta solución nos ahorró más de</a:t>
            </a:r>
            <a:r>
              <a:rPr sz="4000">
                <a:solidFill>
                  <a:schemeClr val="accent5">
                    <a:satOff val="18430"/>
                    <a:lumOff val="-14768"/>
                  </a:schemeClr>
                </a:solidFill>
              </a:rPr>
              <a:t> $30,000</a:t>
            </a:r>
            <a:r>
              <a:t> dólares”, concluyó Canning. “Necesitábamos esto de inmediato y estamos muy contentos con él. Hace exactamente lo que esperábamos y realmente funcionó para nosotros”.			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 8"/>
          <p:cNvSpPr/>
          <p:nvPr/>
        </p:nvSpPr>
        <p:spPr>
          <a:xfrm>
            <a:off x="2" y="0"/>
            <a:ext cx="24384001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" name="Rectangle 16"/>
          <p:cNvSpPr txBox="1"/>
          <p:nvPr/>
        </p:nvSpPr>
        <p:spPr>
          <a:xfrm>
            <a:off x="1996752" y="5030940"/>
            <a:ext cx="21797304" cy="749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VÍDEO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VOZ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DATOS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ACCESO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VOIP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SEÑALIZACIÓN DIGITAL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PARLANTES IP</a:t>
            </a:r>
          </a:p>
        </p:txBody>
      </p:sp>
      <p:sp>
        <p:nvSpPr>
          <p:cNvPr id="366" name="Rectangle 9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6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666" y="568596"/>
            <a:ext cx="20527599" cy="4216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8"/>
          <p:cNvSpPr/>
          <p:nvPr/>
        </p:nvSpPr>
        <p:spPr>
          <a:xfrm>
            <a:off x="2" y="0"/>
            <a:ext cx="24384001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2" name="Rectangle 9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3" name="Rectangle 13"/>
          <p:cNvSpPr txBox="1"/>
          <p:nvPr/>
        </p:nvSpPr>
        <p:spPr>
          <a:xfrm>
            <a:off x="2807696" y="5801359"/>
            <a:ext cx="6643052" cy="211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50000"/>
              </a:lnSpc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Se Aumentó el calibre del cable a </a:t>
            </a:r>
            <a:r>
              <a:rPr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 AWG </a:t>
            </a:r>
          </a:p>
          <a:p>
            <a:pPr defTabSz="1828800">
              <a:lnSpc>
                <a:spcPct val="150000"/>
              </a:lnSpc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(</a:t>
            </a:r>
            <a:r>
              <a:rPr b="1">
                <a:solidFill>
                  <a:schemeClr val="accent5">
                    <a:satOff val="18430"/>
                    <a:lumOff val="-14768"/>
                  </a:schemeClr>
                </a:solidFill>
              </a:rPr>
              <a:t>30% más que Cat 6)</a:t>
            </a:r>
          </a:p>
        </p:txBody>
      </p:sp>
      <p:sp>
        <p:nvSpPr>
          <p:cNvPr id="374" name="Rectangle 11"/>
          <p:cNvSpPr txBox="1"/>
          <p:nvPr/>
        </p:nvSpPr>
        <p:spPr>
          <a:xfrm>
            <a:off x="2565612" y="476045"/>
            <a:ext cx="21729271" cy="109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LA DIFERENCIA</a:t>
            </a:r>
          </a:p>
        </p:txBody>
      </p:sp>
      <p:pic>
        <p:nvPicPr>
          <p:cNvPr id="37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08" y="8744849"/>
            <a:ext cx="6845828" cy="3872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211" y="8675699"/>
            <a:ext cx="6859662" cy="3941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7949" y="8813999"/>
            <a:ext cx="6845829" cy="3803239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Rectangle 15"/>
          <p:cNvSpPr txBox="1"/>
          <p:nvPr/>
        </p:nvSpPr>
        <p:spPr>
          <a:xfrm>
            <a:off x="17389337" y="5860936"/>
            <a:ext cx="6643052" cy="138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50000"/>
              </a:lnSpc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</a:t>
            </a:r>
            <a:r>
              <a:rPr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ateriales especiales </a:t>
            </a:r>
          </a:p>
          <a:p>
            <a:pPr defTabSz="1828800">
              <a:lnSpc>
                <a:spcPct val="150000"/>
              </a:lnSpc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</a:t>
            </a:r>
            <a:r>
              <a:t>ermiten el alto rendimiento</a:t>
            </a:r>
          </a:p>
        </p:txBody>
      </p:sp>
      <p:sp>
        <p:nvSpPr>
          <p:cNvPr id="379" name="Rectangle 17"/>
          <p:cNvSpPr txBox="1"/>
          <p:nvPr/>
        </p:nvSpPr>
        <p:spPr>
          <a:xfrm>
            <a:off x="10108721" y="5860936"/>
            <a:ext cx="6643053" cy="211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50000"/>
              </a:lnSpc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El  </a:t>
            </a:r>
            <a:r>
              <a:rPr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trenzado es diferente </a:t>
            </a:r>
          </a:p>
          <a:p>
            <a:pPr defTabSz="1828800">
              <a:lnSpc>
                <a:spcPct val="150000"/>
              </a:lnSpc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Optimiza transmisión a largas distancias.</a:t>
            </a:r>
          </a:p>
        </p:txBody>
      </p:sp>
      <p:pic>
        <p:nvPicPr>
          <p:cNvPr id="380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9922" y="857375"/>
            <a:ext cx="7028551" cy="468569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extBox 6"/>
          <p:cNvSpPr txBox="1"/>
          <p:nvPr/>
        </p:nvSpPr>
        <p:spPr>
          <a:xfrm>
            <a:off x="20255084" y="888508"/>
            <a:ext cx="3663389" cy="1222173"/>
          </a:xfrm>
          <a:prstGeom prst="rect">
            <a:avLst/>
          </a:prstGeom>
          <a:solidFill>
            <a:srgbClr val="FFFFFF">
              <a:alpha val="52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US Patent No. 10,453,589</a:t>
            </a:r>
          </a:p>
        </p:txBody>
      </p:sp>
      <p:sp>
        <p:nvSpPr>
          <p:cNvPr id="382" name="TextBox 16"/>
          <p:cNvSpPr txBox="1"/>
          <p:nvPr/>
        </p:nvSpPr>
        <p:spPr>
          <a:xfrm>
            <a:off x="16900157" y="4321390"/>
            <a:ext cx="3663389" cy="1176978"/>
          </a:xfrm>
          <a:prstGeom prst="rect">
            <a:avLst/>
          </a:prstGeom>
          <a:solidFill>
            <a:srgbClr val="FFFFFF">
              <a:alpha val="52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US Patent No. 11,107,605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5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6" name="Rectangle 13"/>
          <p:cNvSpPr txBox="1"/>
          <p:nvPr/>
        </p:nvSpPr>
        <p:spPr>
          <a:xfrm>
            <a:off x="3866728" y="495491"/>
            <a:ext cx="14558430" cy="109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Te has ganado una ventaja...</a:t>
            </a:r>
          </a:p>
        </p:txBody>
      </p:sp>
      <p:pic>
        <p:nvPicPr>
          <p:cNvPr id="387" name="Picture 30" descr="Picture 30"/>
          <p:cNvPicPr>
            <a:picLocks noChangeAspect="1"/>
          </p:cNvPicPr>
          <p:nvPr/>
        </p:nvPicPr>
        <p:blipFill>
          <a:blip r:embed="rId2"/>
          <a:srcRect l="4375" r="8009"/>
          <a:stretch>
            <a:fillRect/>
          </a:stretch>
        </p:blipFill>
        <p:spPr>
          <a:xfrm>
            <a:off x="2421095" y="3043164"/>
            <a:ext cx="13368530" cy="9307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Picture 31" descr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11" y="4291033"/>
            <a:ext cx="9644501" cy="587376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angle 47"/>
          <p:cNvSpPr txBox="1"/>
          <p:nvPr/>
        </p:nvSpPr>
        <p:spPr>
          <a:xfrm>
            <a:off x="4192385" y="17108577"/>
            <a:ext cx="9910157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50000"/>
              </a:lnSpc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Live Chat</a:t>
            </a:r>
          </a:p>
        </p:txBody>
      </p:sp>
      <p:sp>
        <p:nvSpPr>
          <p:cNvPr id="390" name="Rectangle 29"/>
          <p:cNvSpPr txBox="1"/>
          <p:nvPr/>
        </p:nvSpPr>
        <p:spPr>
          <a:xfrm>
            <a:off x="15881063" y="1735404"/>
            <a:ext cx="7838607" cy="225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Registrar </a:t>
            </a:r>
            <a:r>
              <a:rPr>
                <a:solidFill>
                  <a:srgbClr val="FF2600"/>
                </a:solidFill>
              </a:rPr>
              <a:t>Proyectos</a:t>
            </a:r>
            <a:r>
              <a:t> Estratégicos</a:t>
            </a:r>
            <a:endParaRPr sz="2400">
              <a:solidFill>
                <a:srgbClr val="0D5A91"/>
              </a:solidFill>
            </a:endParaRPr>
          </a:p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Reembolso del 5%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ctangle 13"/>
          <p:cNvSpPr/>
          <p:nvPr/>
        </p:nvSpPr>
        <p:spPr>
          <a:xfrm>
            <a:off x="-1" y="-267422"/>
            <a:ext cx="24384001" cy="13716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5" name="Rectangle 6"/>
          <p:cNvSpPr txBox="1"/>
          <p:nvPr/>
        </p:nvSpPr>
        <p:spPr>
          <a:xfrm>
            <a:off x="3182745" y="6714601"/>
            <a:ext cx="14516677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Cable para Control de Acceso </a:t>
            </a:r>
          </a:p>
        </p:txBody>
      </p:sp>
      <p:grpSp>
        <p:nvGrpSpPr>
          <p:cNvPr id="608" name="Image Gallery"/>
          <p:cNvGrpSpPr/>
          <p:nvPr/>
        </p:nvGrpSpPr>
        <p:grpSpPr>
          <a:xfrm>
            <a:off x="3051376" y="1708692"/>
            <a:ext cx="9099261" cy="3644276"/>
            <a:chOff x="0" y="0"/>
            <a:chExt cx="9099260" cy="3644275"/>
          </a:xfrm>
        </p:grpSpPr>
        <p:pic>
          <p:nvPicPr>
            <p:cNvPr id="606" name="Screenshot 2023-02-24 at 4.32.51 AM.png" descr="Screenshot 2023-02-24 at 4.32.51 AM.png"/>
            <p:cNvPicPr>
              <a:picLocks noChangeAspect="1"/>
            </p:cNvPicPr>
            <p:nvPr/>
          </p:nvPicPr>
          <p:blipFill>
            <a:blip r:embed="rId3"/>
            <a:srcRect t="2591" b="2591"/>
            <a:stretch>
              <a:fillRect/>
            </a:stretch>
          </p:blipFill>
          <p:spPr>
            <a:xfrm>
              <a:off x="0" y="0"/>
              <a:ext cx="9099261" cy="2907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7" name="Caption"/>
            <p:cNvSpPr/>
            <p:nvPr/>
          </p:nvSpPr>
          <p:spPr>
            <a:xfrm>
              <a:off x="0" y="2983875"/>
              <a:ext cx="909926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Caption</a:t>
              </a: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11" name="Picture 23" descr="Pictur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20716" y="28716"/>
            <a:ext cx="9091169" cy="13674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Group 24"/>
          <p:cNvGrpSpPr/>
          <p:nvPr/>
        </p:nvGrpSpPr>
        <p:grpSpPr>
          <a:xfrm>
            <a:off x="2387223" y="-11980"/>
            <a:ext cx="9158201" cy="13739960"/>
            <a:chOff x="0" y="0"/>
            <a:chExt cx="9158199" cy="13739958"/>
          </a:xfrm>
        </p:grpSpPr>
        <p:sp>
          <p:nvSpPr>
            <p:cNvPr id="612" name="Rectangle 5"/>
            <p:cNvSpPr/>
            <p:nvPr/>
          </p:nvSpPr>
          <p:spPr>
            <a:xfrm>
              <a:off x="0" y="0"/>
              <a:ext cx="9158200" cy="13734281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13" name="Freeform 1"/>
            <p:cNvSpPr/>
            <p:nvPr/>
          </p:nvSpPr>
          <p:spPr>
            <a:xfrm>
              <a:off x="2596637" y="-1"/>
              <a:ext cx="6508450" cy="137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14" name="Freeform 2"/>
            <p:cNvSpPr/>
            <p:nvPr/>
          </p:nvSpPr>
          <p:spPr>
            <a:xfrm>
              <a:off x="2226434" y="5677"/>
              <a:ext cx="6921084" cy="919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16" name="Rectangle 9"/>
          <p:cNvSpPr txBox="1"/>
          <p:nvPr/>
        </p:nvSpPr>
        <p:spPr>
          <a:xfrm>
            <a:off x="11821372" y="506967"/>
            <a:ext cx="11921058" cy="152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 err="1"/>
              <a:t>Tecnologia</a:t>
            </a:r>
            <a:r>
              <a:rPr dirty="0"/>
              <a:t> de </a:t>
            </a:r>
            <a:r>
              <a:rPr dirty="0" err="1"/>
              <a:t>hace</a:t>
            </a:r>
            <a:r>
              <a:rPr dirty="0"/>
              <a:t> </a:t>
            </a:r>
            <a:r>
              <a:rPr lang="es-CO" dirty="0"/>
              <a:t>53</a:t>
            </a:r>
            <a:r>
              <a:rPr dirty="0"/>
              <a:t> </a:t>
            </a:r>
            <a:r>
              <a:rPr dirty="0" err="1"/>
              <a:t>años</a:t>
            </a:r>
            <a:r>
              <a:rPr dirty="0"/>
              <a:t> 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¡Weigand es </a:t>
            </a:r>
            <a:r>
              <a:rPr dirty="0" err="1"/>
              <a:t>protocolo</a:t>
            </a:r>
            <a:r>
              <a:rPr dirty="0"/>
              <a:t> </a:t>
            </a:r>
            <a:r>
              <a:rPr dirty="0" err="1"/>
              <a:t>inseguro</a:t>
            </a:r>
            <a:r>
              <a:rPr dirty="0"/>
              <a:t>!</a:t>
            </a:r>
          </a:p>
        </p:txBody>
      </p:sp>
      <p:sp>
        <p:nvSpPr>
          <p:cNvPr id="617" name="Straight Connector 14"/>
          <p:cNvSpPr/>
          <p:nvPr/>
        </p:nvSpPr>
        <p:spPr>
          <a:xfrm>
            <a:off x="12820794" y="4256719"/>
            <a:ext cx="12534" cy="2143747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18" name="Straight Connector 16"/>
          <p:cNvSpPr/>
          <p:nvPr/>
        </p:nvSpPr>
        <p:spPr>
          <a:xfrm flipH="1">
            <a:off x="11649280" y="5350458"/>
            <a:ext cx="1156329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19" name="Oval 17"/>
          <p:cNvSpPr/>
          <p:nvPr/>
        </p:nvSpPr>
        <p:spPr>
          <a:xfrm>
            <a:off x="11235863" y="5143750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0" name="Rectangle 7"/>
          <p:cNvSpPr txBox="1"/>
          <p:nvPr/>
        </p:nvSpPr>
        <p:spPr>
          <a:xfrm>
            <a:off x="3410034" y="428649"/>
            <a:ext cx="7430035" cy="683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r" defTabSz="1828800">
              <a:defRPr sz="10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Vendes </a:t>
            </a:r>
          </a:p>
          <a:p>
            <a:pPr algn="r" defTabSz="1828800">
              <a:defRPr sz="10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Seguridad </a:t>
            </a:r>
          </a:p>
          <a:p>
            <a:pPr algn="r" defTabSz="1828800">
              <a:defRPr sz="10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</a:t>
            </a:r>
          </a:p>
          <a:p>
            <a:pPr algn="r" defTabSz="1828800">
              <a:defRPr sz="10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Inseguridad</a:t>
            </a:r>
          </a:p>
        </p:txBody>
      </p:sp>
      <p:pic>
        <p:nvPicPr>
          <p:cNvPr id="62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9254" y="3822889"/>
            <a:ext cx="3816365" cy="5204131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Rectangle 26"/>
          <p:cNvSpPr txBox="1"/>
          <p:nvPr/>
        </p:nvSpPr>
        <p:spPr>
          <a:xfrm>
            <a:off x="13403214" y="4107105"/>
            <a:ext cx="6293645" cy="6709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Inventado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1974</a:t>
            </a:r>
            <a:endParaRPr lang="es-CO" dirty="0"/>
          </a:p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John </a:t>
            </a:r>
            <a:r>
              <a:rPr lang="es-CO" dirty="0" err="1"/>
              <a:t>Wiegand</a:t>
            </a:r>
            <a:endParaRPr dirty="0"/>
          </a:p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Llego</a:t>
            </a:r>
            <a:r>
              <a:rPr dirty="0"/>
              <a:t> a ser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estander</a:t>
            </a:r>
            <a:r>
              <a:rPr dirty="0"/>
              <a:t> de  SIA </a:t>
            </a:r>
            <a:r>
              <a:rPr dirty="0" err="1"/>
              <a:t>en</a:t>
            </a:r>
            <a:r>
              <a:rPr dirty="0"/>
              <a:t> 1996</a:t>
            </a:r>
          </a:p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Qué</a:t>
            </a:r>
            <a:r>
              <a:rPr dirty="0"/>
              <a:t> tan </a:t>
            </a:r>
            <a:r>
              <a:rPr dirty="0" err="1"/>
              <a:t>seguros</a:t>
            </a:r>
            <a:r>
              <a:rPr dirty="0"/>
              <a:t> son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edificios</a:t>
            </a:r>
            <a:r>
              <a:rPr dirty="0"/>
              <a:t> hoy </a:t>
            </a:r>
            <a:r>
              <a:rPr dirty="0" err="1"/>
              <a:t>en</a:t>
            </a:r>
            <a:r>
              <a:rPr dirty="0"/>
              <a:t> día?</a:t>
            </a:r>
          </a:p>
          <a:p>
            <a:pPr marL="685800" indent="-685800" algn="l" defTabSz="1828800">
              <a:spcBef>
                <a:spcPts val="240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Can tan </a:t>
            </a:r>
            <a:r>
              <a:rPr dirty="0" err="1"/>
              <a:t>fácil</a:t>
            </a:r>
            <a:r>
              <a:rPr dirty="0"/>
              <a:t> se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hackear</a:t>
            </a:r>
            <a:r>
              <a:rPr dirty="0"/>
              <a:t>? </a:t>
            </a:r>
          </a:p>
        </p:txBody>
      </p:sp>
      <p:sp>
        <p:nvSpPr>
          <p:cNvPr id="623" name="Straight Connector 28"/>
          <p:cNvSpPr/>
          <p:nvPr/>
        </p:nvSpPr>
        <p:spPr>
          <a:xfrm>
            <a:off x="12703012" y="10816632"/>
            <a:ext cx="11365926" cy="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4" name="TextBox 29"/>
          <p:cNvSpPr txBox="1"/>
          <p:nvPr/>
        </p:nvSpPr>
        <p:spPr>
          <a:xfrm>
            <a:off x="18571157" y="11435009"/>
            <a:ext cx="5019204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240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Esta es una herramienta de interceptación ESPKey Wiegand que se vende en línea por $79</a:t>
            </a:r>
          </a:p>
        </p:txBody>
      </p:sp>
      <p:pic>
        <p:nvPicPr>
          <p:cNvPr id="625" name="Picture 30" descr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1926" y="10982073"/>
            <a:ext cx="4629777" cy="2565271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Oval 31"/>
          <p:cNvSpPr/>
          <p:nvPr/>
        </p:nvSpPr>
        <p:spPr>
          <a:xfrm>
            <a:off x="11221328" y="8820312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7" name="Straight Connector 32"/>
          <p:cNvSpPr/>
          <p:nvPr/>
        </p:nvSpPr>
        <p:spPr>
          <a:xfrm flipH="1">
            <a:off x="11634747" y="9027020"/>
            <a:ext cx="1156330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8" name="Straight Connector 33"/>
          <p:cNvSpPr/>
          <p:nvPr/>
        </p:nvSpPr>
        <p:spPr>
          <a:xfrm>
            <a:off x="12805610" y="7789986"/>
            <a:ext cx="27718" cy="2593109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1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2" name="Rectangle 29"/>
          <p:cNvSpPr txBox="1"/>
          <p:nvPr/>
        </p:nvSpPr>
        <p:spPr>
          <a:xfrm>
            <a:off x="3190106" y="455294"/>
            <a:ext cx="18996564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HACKEADO EN 60 SEGUNDOS…</a:t>
            </a:r>
          </a:p>
        </p:txBody>
      </p:sp>
      <p:pic>
        <p:nvPicPr>
          <p:cNvPr id="6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829" y="1866289"/>
            <a:ext cx="18245283" cy="521507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7"/>
          <p:cNvSpPr txBox="1"/>
          <p:nvPr/>
        </p:nvSpPr>
        <p:spPr>
          <a:xfrm>
            <a:off x="4829693" y="7257412"/>
            <a:ext cx="16711443" cy="43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0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Video Example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5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306" y="0"/>
            <a:ext cx="9119985" cy="137700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1" name="Group 24"/>
          <p:cNvGrpSpPr/>
          <p:nvPr/>
        </p:nvGrpSpPr>
        <p:grpSpPr>
          <a:xfrm>
            <a:off x="15380949" y="-1"/>
            <a:ext cx="9207151" cy="13721671"/>
            <a:chOff x="0" y="0"/>
            <a:chExt cx="9207149" cy="13721669"/>
          </a:xfrm>
        </p:grpSpPr>
        <p:sp>
          <p:nvSpPr>
            <p:cNvPr id="658" name="Rectangle 5"/>
            <p:cNvSpPr/>
            <p:nvPr/>
          </p:nvSpPr>
          <p:spPr>
            <a:xfrm>
              <a:off x="0" y="0"/>
              <a:ext cx="9207150" cy="13715999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9" name="Freeform 1"/>
            <p:cNvSpPr/>
            <p:nvPr/>
          </p:nvSpPr>
          <p:spPr>
            <a:xfrm>
              <a:off x="2567958" y="-1"/>
              <a:ext cx="6543236" cy="13721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0" name="Freeform 2"/>
            <p:cNvSpPr/>
            <p:nvPr/>
          </p:nvSpPr>
          <p:spPr>
            <a:xfrm>
              <a:off x="2131938" y="5670"/>
              <a:ext cx="6958078" cy="918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62" name="Rectangle 9"/>
          <p:cNvSpPr txBox="1"/>
          <p:nvPr/>
        </p:nvSpPr>
        <p:spPr>
          <a:xfrm>
            <a:off x="3258947" y="199111"/>
            <a:ext cx="9719685" cy="1040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Control de </a:t>
            </a:r>
            <a:r>
              <a:rPr dirty="0" err="1"/>
              <a:t>acceso</a:t>
            </a:r>
            <a:r>
              <a:rPr dirty="0"/>
              <a:t> OSDP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Se</a:t>
            </a:r>
            <a:r>
              <a:rPr dirty="0" err="1"/>
              <a:t>guro</a:t>
            </a:r>
            <a:r>
              <a:rPr dirty="0"/>
              <a:t>, </a:t>
            </a:r>
            <a:r>
              <a:rPr dirty="0" err="1"/>
              <a:t>Inteligente</a:t>
            </a:r>
            <a:endParaRPr dirty="0"/>
          </a:p>
          <a:p>
            <a:pPr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AES-128</a:t>
            </a:r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Bi-</a:t>
            </a:r>
            <a:r>
              <a:rPr dirty="0" err="1"/>
              <a:t>Direccional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Monitoreo</a:t>
            </a:r>
            <a:r>
              <a:rPr dirty="0"/>
              <a:t> Continuo </a:t>
            </a:r>
          </a:p>
          <a:p>
            <a:pPr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Características</a:t>
            </a:r>
            <a:r>
              <a:rPr dirty="0"/>
              <a:t> </a:t>
            </a:r>
            <a:r>
              <a:rPr dirty="0" err="1"/>
              <a:t>Avanzadas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Interface Avanzado (con audio/vi</a:t>
            </a:r>
            <a:r>
              <a:rPr lang="es-CO" dirty="0" err="1"/>
              <a:t>deo</a:t>
            </a:r>
            <a:r>
              <a:rPr dirty="0"/>
              <a:t>)</a:t>
            </a:r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Mensajes</a:t>
            </a:r>
            <a:r>
              <a:rPr dirty="0"/>
              <a:t> de </a:t>
            </a:r>
            <a:r>
              <a:rPr dirty="0" err="1"/>
              <a:t>bienvenida</a:t>
            </a:r>
            <a:r>
              <a:rPr dirty="0"/>
              <a:t>, </a:t>
            </a:r>
            <a:r>
              <a:rPr dirty="0" err="1"/>
              <a:t>mensajes</a:t>
            </a:r>
            <a:r>
              <a:rPr dirty="0"/>
              <a:t> de </a:t>
            </a:r>
            <a:r>
              <a:rPr dirty="0" err="1"/>
              <a:t>texto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Tu </a:t>
            </a:r>
            <a:r>
              <a:rPr dirty="0" err="1"/>
              <a:t>sistema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habla</a:t>
            </a:r>
            <a:r>
              <a:rPr dirty="0"/>
              <a:t>!</a:t>
            </a:r>
            <a:endParaRPr lang="es-CO"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Reduce </a:t>
            </a:r>
            <a:r>
              <a:rPr dirty="0" err="1"/>
              <a:t>Costos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Reduce </a:t>
            </a:r>
            <a:r>
              <a:rPr dirty="0" err="1"/>
              <a:t>Complejidad</a:t>
            </a:r>
            <a:r>
              <a:rPr dirty="0"/>
              <a:t>, </a:t>
            </a:r>
            <a:r>
              <a:rPr dirty="0" err="1"/>
              <a:t>Menos</a:t>
            </a:r>
            <a:r>
              <a:rPr dirty="0"/>
              <a:t> cables</a:t>
            </a:r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Facil</a:t>
            </a:r>
            <a:r>
              <a:rPr dirty="0"/>
              <a:t> </a:t>
            </a:r>
            <a:r>
              <a:rPr dirty="0" err="1"/>
              <a:t>Actualizar</a:t>
            </a:r>
            <a:endParaRPr dirty="0"/>
          </a:p>
        </p:txBody>
      </p:sp>
      <p:sp>
        <p:nvSpPr>
          <p:cNvPr id="663" name="Straight Connector 14"/>
          <p:cNvSpPr/>
          <p:nvPr/>
        </p:nvSpPr>
        <p:spPr>
          <a:xfrm flipH="1">
            <a:off x="13098441" y="1359876"/>
            <a:ext cx="4592" cy="2352025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4" name="Straight Connector 16"/>
          <p:cNvSpPr/>
          <p:nvPr/>
        </p:nvSpPr>
        <p:spPr>
          <a:xfrm flipH="1" flipV="1">
            <a:off x="13086570" y="2554562"/>
            <a:ext cx="2141927" cy="1599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5" name="Oval 17"/>
          <p:cNvSpPr/>
          <p:nvPr/>
        </p:nvSpPr>
        <p:spPr>
          <a:xfrm>
            <a:off x="15157919" y="2407535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6" name="Straight Connector 19"/>
          <p:cNvSpPr/>
          <p:nvPr/>
        </p:nvSpPr>
        <p:spPr>
          <a:xfrm flipH="1" flipV="1">
            <a:off x="13140148" y="5972917"/>
            <a:ext cx="2224481" cy="3793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7" name="Straight Connector 20"/>
          <p:cNvSpPr/>
          <p:nvPr/>
        </p:nvSpPr>
        <p:spPr>
          <a:xfrm>
            <a:off x="13098441" y="4487871"/>
            <a:ext cx="37238" cy="3124604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8" name="Straight Connector 6"/>
          <p:cNvSpPr/>
          <p:nvPr/>
        </p:nvSpPr>
        <p:spPr>
          <a:xfrm flipV="1">
            <a:off x="3265099" y="10593306"/>
            <a:ext cx="11216557" cy="865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9" name="Rectangle 7"/>
          <p:cNvSpPr txBox="1"/>
          <p:nvPr/>
        </p:nvSpPr>
        <p:spPr>
          <a:xfrm>
            <a:off x="19275473" y="469141"/>
            <a:ext cx="4770260" cy="45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r" defTabSz="1828800">
              <a:defRPr sz="72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Open</a:t>
            </a:r>
          </a:p>
          <a:p>
            <a:pPr algn="r" defTabSz="1828800">
              <a:defRPr sz="72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Supervised</a:t>
            </a:r>
          </a:p>
          <a:p>
            <a:pPr algn="r" defTabSz="1828800">
              <a:defRPr sz="72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Device</a:t>
            </a:r>
          </a:p>
          <a:p>
            <a:pPr algn="r" defTabSz="1828800">
              <a:defRPr sz="72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Protocol</a:t>
            </a:r>
          </a:p>
        </p:txBody>
      </p:sp>
      <p:sp>
        <p:nvSpPr>
          <p:cNvPr id="670" name="Oval 18"/>
          <p:cNvSpPr/>
          <p:nvPr/>
        </p:nvSpPr>
        <p:spPr>
          <a:xfrm>
            <a:off x="15157919" y="5798975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1" name="Straight Connector 35"/>
          <p:cNvSpPr/>
          <p:nvPr/>
        </p:nvSpPr>
        <p:spPr>
          <a:xfrm>
            <a:off x="13138203" y="8406983"/>
            <a:ext cx="32646" cy="2016371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2" name="Straight Connector 40"/>
          <p:cNvSpPr/>
          <p:nvPr/>
        </p:nvSpPr>
        <p:spPr>
          <a:xfrm flipH="1" flipV="1">
            <a:off x="13121740" y="9355484"/>
            <a:ext cx="2141927" cy="1599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3" name="Oval 42"/>
          <p:cNvSpPr/>
          <p:nvPr/>
        </p:nvSpPr>
        <p:spPr>
          <a:xfrm>
            <a:off x="15157919" y="9208456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74" name="Picture 27" descr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1337">
            <a:off x="3018998" y="11027943"/>
            <a:ext cx="1568539" cy="2219631"/>
          </a:xfrm>
          <a:prstGeom prst="rect">
            <a:avLst/>
          </a:prstGeom>
          <a:ln w="12700">
            <a:solidFill>
              <a:srgbClr val="767171"/>
            </a:solidFill>
          </a:ln>
        </p:spPr>
      </p:pic>
      <p:sp>
        <p:nvSpPr>
          <p:cNvPr id="675" name="TextBox 43"/>
          <p:cNvSpPr txBox="1"/>
          <p:nvPr/>
        </p:nvSpPr>
        <p:spPr>
          <a:xfrm>
            <a:off x="4947567" y="11590725"/>
            <a:ext cx="5816618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40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The Security Industry Association’s latest version of the standard is v2.2.1</a:t>
            </a:r>
          </a:p>
        </p:txBody>
      </p:sp>
      <p:pic>
        <p:nvPicPr>
          <p:cNvPr id="676" name="Graphic 29" descr="Graphic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634" y="11336453"/>
            <a:ext cx="4025871" cy="146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9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80" name="Rectangle 14"/>
          <p:cNvSpPr txBox="1"/>
          <p:nvPr/>
        </p:nvSpPr>
        <p:spPr>
          <a:xfrm>
            <a:off x="2926277" y="251871"/>
            <a:ext cx="15997113" cy="138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9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Wiegand vs. OSDP Cabling</a:t>
            </a:r>
          </a:p>
        </p:txBody>
      </p:sp>
      <p:sp>
        <p:nvSpPr>
          <p:cNvPr id="681" name="Rectangle 6"/>
          <p:cNvSpPr txBox="1"/>
          <p:nvPr/>
        </p:nvSpPr>
        <p:spPr>
          <a:xfrm>
            <a:off x="3066635" y="2653139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OSDP LECTORA (AMARRILLO)</a:t>
            </a:r>
          </a:p>
        </p:txBody>
      </p:sp>
      <p:sp>
        <p:nvSpPr>
          <p:cNvPr id="682" name="Rectangle 7"/>
          <p:cNvSpPr txBox="1"/>
          <p:nvPr/>
        </p:nvSpPr>
        <p:spPr>
          <a:xfrm>
            <a:off x="3318993" y="3423136"/>
            <a:ext cx="10890439" cy="269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(2) 24 AWG Low Capacitance Pairs, Shielded</a:t>
            </a:r>
          </a:p>
          <a:p>
            <a:pPr marL="1028700" lvl="1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Capacitance: 12.5 pF/Ft</a:t>
            </a:r>
          </a:p>
          <a:p>
            <a:pPr marL="1028700" lvl="1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Impedance: 100-120 Ω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Distance Limitation: 4,000’</a:t>
            </a:r>
          </a:p>
        </p:txBody>
      </p:sp>
      <p:pic>
        <p:nvPicPr>
          <p:cNvPr id="68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238578" y="5974003"/>
            <a:ext cx="8821833" cy="2763372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Rectangle 18"/>
          <p:cNvSpPr txBox="1"/>
          <p:nvPr/>
        </p:nvSpPr>
        <p:spPr>
          <a:xfrm>
            <a:off x="3066635" y="7906943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WIEGAND LECTORA (GRIS)</a:t>
            </a:r>
          </a:p>
        </p:txBody>
      </p:sp>
      <p:sp>
        <p:nvSpPr>
          <p:cNvPr id="685" name="Rectangle 19"/>
          <p:cNvSpPr txBox="1"/>
          <p:nvPr/>
        </p:nvSpPr>
        <p:spPr>
          <a:xfrm>
            <a:off x="3318993" y="8676940"/>
            <a:ext cx="10890439" cy="338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18-20 AWG, 6-12+ Conductors, Not always shielded</a:t>
            </a:r>
          </a:p>
          <a:p>
            <a:pPr marL="1028700" lvl="1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Capacitance: ~47 pF/Ft</a:t>
            </a:r>
          </a:p>
          <a:p>
            <a:pPr marL="1028700" lvl="1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Impedance: ~39 Ω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Distance Limitation: 500’</a:t>
            </a:r>
          </a:p>
        </p:txBody>
      </p:sp>
      <p:pic>
        <p:nvPicPr>
          <p:cNvPr id="68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536868" y="6737225"/>
            <a:ext cx="8190137" cy="1868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89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9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892626" y="5385444"/>
            <a:ext cx="11040621" cy="3863303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Rectangle 14"/>
          <p:cNvSpPr txBox="1"/>
          <p:nvPr/>
        </p:nvSpPr>
        <p:spPr>
          <a:xfrm>
            <a:off x="2926277" y="392243"/>
            <a:ext cx="1564542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Cableado Simplificado</a:t>
            </a:r>
          </a:p>
        </p:txBody>
      </p:sp>
      <p:sp>
        <p:nvSpPr>
          <p:cNvPr id="692" name="Rectangle 6"/>
          <p:cNvSpPr txBox="1"/>
          <p:nvPr/>
        </p:nvSpPr>
        <p:spPr>
          <a:xfrm>
            <a:off x="3207631" y="2174777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LECTORA (NARANJADA)</a:t>
            </a:r>
          </a:p>
        </p:txBody>
      </p:sp>
      <p:sp>
        <p:nvSpPr>
          <p:cNvPr id="693" name="Rectangle 7"/>
          <p:cNvSpPr txBox="1"/>
          <p:nvPr/>
        </p:nvSpPr>
        <p:spPr>
          <a:xfrm>
            <a:off x="3459989" y="2944773"/>
            <a:ext cx="10890439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(2) 24 AWG Pares de bajo capacitance, Blindado</a:t>
            </a:r>
          </a:p>
          <a:p>
            <a:pPr marL="1028700" lvl="1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LoCap = mayor distancia (4,000’+ vs. 500’)</a:t>
            </a:r>
          </a:p>
          <a:p>
            <a:pPr marL="1028700" lvl="1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Algunos sistemas requieren únicamente un par</a:t>
            </a:r>
          </a:p>
        </p:txBody>
      </p:sp>
      <p:sp>
        <p:nvSpPr>
          <p:cNvPr id="694" name="Rectangle 8"/>
          <p:cNvSpPr txBox="1"/>
          <p:nvPr/>
        </p:nvSpPr>
        <p:spPr>
          <a:xfrm>
            <a:off x="3207631" y="5209907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CONTACTOS (BLANCO)</a:t>
            </a:r>
          </a:p>
        </p:txBody>
      </p:sp>
      <p:sp>
        <p:nvSpPr>
          <p:cNvPr id="695" name="Rectangle 9"/>
          <p:cNvSpPr txBox="1"/>
          <p:nvPr/>
        </p:nvSpPr>
        <p:spPr>
          <a:xfrm>
            <a:off x="3459989" y="5979903"/>
            <a:ext cx="10890439" cy="132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571500" indent="-571500" algn="l" defTabSz="1828800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28700" indent="-571500" algn="l" defTabSz="1828800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</a:lstStyle>
          <a:p>
            <a:r>
              <a:t>22/4 Stranded</a:t>
            </a:r>
          </a:p>
          <a:p>
            <a:pPr lvl="1"/>
            <a:r>
              <a:t>2 para contactos, 2 para accesorios</a:t>
            </a:r>
          </a:p>
        </p:txBody>
      </p:sp>
      <p:sp>
        <p:nvSpPr>
          <p:cNvPr id="696" name="Rectangle 10"/>
          <p:cNvSpPr txBox="1"/>
          <p:nvPr/>
        </p:nvSpPr>
        <p:spPr>
          <a:xfrm>
            <a:off x="3207631" y="7619778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REX / MOTION (AZUL)</a:t>
            </a:r>
          </a:p>
        </p:txBody>
      </p:sp>
      <p:sp>
        <p:nvSpPr>
          <p:cNvPr id="697" name="Rectangle 13"/>
          <p:cNvSpPr txBox="1"/>
          <p:nvPr/>
        </p:nvSpPr>
        <p:spPr>
          <a:xfrm>
            <a:off x="3459989" y="8389773"/>
            <a:ext cx="10890439" cy="132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571500" indent="-571500" algn="l" defTabSz="1828800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28700" indent="-571500" algn="l" defTabSz="1828800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</a:lstStyle>
          <a:p>
            <a:r>
              <a:t>18/4 Multi filar, Blindado </a:t>
            </a:r>
          </a:p>
          <a:p>
            <a:pPr lvl="1"/>
            <a:r>
              <a:t>Algunos no requieren blindaje</a:t>
            </a:r>
          </a:p>
        </p:txBody>
      </p:sp>
      <p:sp>
        <p:nvSpPr>
          <p:cNvPr id="698" name="Rectangle 15"/>
          <p:cNvSpPr txBox="1"/>
          <p:nvPr/>
        </p:nvSpPr>
        <p:spPr>
          <a:xfrm>
            <a:off x="3207631" y="10029648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ALIMENTACION DE CHAPA (GRIS)</a:t>
            </a:r>
          </a:p>
        </p:txBody>
      </p:sp>
      <p:sp>
        <p:nvSpPr>
          <p:cNvPr id="699" name="Rectangle 16"/>
          <p:cNvSpPr txBox="1"/>
          <p:nvPr/>
        </p:nvSpPr>
        <p:spPr>
          <a:xfrm>
            <a:off x="3459989" y="11020396"/>
            <a:ext cx="10890439" cy="1327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571500" indent="-571500" algn="l" defTabSz="1828800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28700" indent="-571500" algn="l" defTabSz="1828800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</a:lstStyle>
          <a:p>
            <a:r>
              <a:t>18/4 Multi filar</a:t>
            </a:r>
          </a:p>
          <a:p>
            <a:pPr lvl="1"/>
            <a:r>
              <a:t>2 para alimentación, 2 para accesorios</a:t>
            </a:r>
          </a:p>
        </p:txBody>
      </p:sp>
      <p:sp>
        <p:nvSpPr>
          <p:cNvPr id="2" name="Flecha: a la derecha 1">
            <a:hlinkClick r:id="rId3" action="ppaction://hlinksldjump"/>
            <a:extLst>
              <a:ext uri="{FF2B5EF4-FFF2-40B4-BE49-F238E27FC236}">
                <a16:creationId xmlns:a16="http://schemas.microsoft.com/office/drawing/2014/main" id="{C410E04C-7F9B-4600-6B8D-05C7DE704E16}"/>
              </a:ext>
            </a:extLst>
          </p:cNvPr>
          <p:cNvSpPr/>
          <p:nvPr/>
        </p:nvSpPr>
        <p:spPr>
          <a:xfrm>
            <a:off x="23000677" y="12555415"/>
            <a:ext cx="763329" cy="668216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800" b="1" i="0" u="none" strike="noStrike" cap="none" spc="0" normalizeH="0" baseline="0">
              <a:ln>
                <a:noFill/>
              </a:ln>
              <a:solidFill>
                <a:srgbClr val="F5F8EB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4345499" y="-1"/>
            <a:ext cx="20038498" cy="13716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163" name="Table 3"/>
          <p:cNvGraphicFramePr/>
          <p:nvPr/>
        </p:nvGraphicFramePr>
        <p:xfrm>
          <a:off x="4345494" y="0"/>
          <a:ext cx="20025804" cy="1372235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002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22352"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4" name="Table 4"/>
          <p:cNvGraphicFramePr/>
          <p:nvPr/>
        </p:nvGraphicFramePr>
        <p:xfrm>
          <a:off x="0" y="-19056"/>
          <a:ext cx="4332794" cy="1374140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332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41408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            </a:t>
                      </a:r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0D3F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86" y="886239"/>
            <a:ext cx="4076704" cy="3201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4841104"/>
            <a:ext cx="4370358" cy="885583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 12"/>
          <p:cNvSpPr/>
          <p:nvPr/>
        </p:nvSpPr>
        <p:spPr>
          <a:xfrm>
            <a:off x="11558954" y="-19056"/>
            <a:ext cx="12825046" cy="13754108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8" name="Picture 14" descr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4746" y="11388239"/>
            <a:ext cx="9697915" cy="16787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Rectangle 2"/>
          <p:cNvGrpSpPr/>
          <p:nvPr/>
        </p:nvGrpSpPr>
        <p:grpSpPr>
          <a:xfrm>
            <a:off x="211249" y="11756934"/>
            <a:ext cx="4590290" cy="781051"/>
            <a:chOff x="0" y="0"/>
            <a:chExt cx="4590288" cy="781050"/>
          </a:xfrm>
        </p:grpSpPr>
        <p:sp>
          <p:nvSpPr>
            <p:cNvPr id="169" name="Rectangle"/>
            <p:cNvSpPr/>
            <p:nvPr/>
          </p:nvSpPr>
          <p:spPr>
            <a:xfrm>
              <a:off x="-1" y="0"/>
              <a:ext cx="4590290" cy="781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000">
                  <a:solidFill>
                    <a:srgbClr val="0D5A9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70" name="TE CONECTAMOS A MAS"/>
            <p:cNvSpPr txBox="1"/>
            <p:nvPr/>
          </p:nvSpPr>
          <p:spPr>
            <a:xfrm>
              <a:off x="91439" y="146684"/>
              <a:ext cx="4407410" cy="48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000" b="1">
                  <a:solidFill>
                    <a:srgbClr val="0D5A9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TE CONECTAMOS A MAS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Rectangle 17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2" name="Rectangle 16"/>
          <p:cNvSpPr/>
          <p:nvPr/>
        </p:nvSpPr>
        <p:spPr>
          <a:xfrm>
            <a:off x="2367407" y="0"/>
            <a:ext cx="21967972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aphicFrame>
        <p:nvGraphicFramePr>
          <p:cNvPr id="703" name="Table 1"/>
          <p:cNvGraphicFramePr/>
          <p:nvPr/>
        </p:nvGraphicFramePr>
        <p:xfrm>
          <a:off x="2714112" y="711370"/>
          <a:ext cx="21955270" cy="460812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955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8124"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04" name="Oval 13"/>
          <p:cNvSpPr/>
          <p:nvPr/>
        </p:nvSpPr>
        <p:spPr>
          <a:xfrm>
            <a:off x="2248481" y="5591217"/>
            <a:ext cx="8602459" cy="799696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99999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5" name="Oval 14"/>
          <p:cNvSpPr/>
          <p:nvPr/>
        </p:nvSpPr>
        <p:spPr>
          <a:xfrm>
            <a:off x="15906012" y="5164289"/>
            <a:ext cx="8005508" cy="821148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99999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06" name="Picture 19" descr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88575" y="8553523"/>
            <a:ext cx="6280890" cy="1433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Picture 20" descr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6485953" y="7633477"/>
            <a:ext cx="6456649" cy="2259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13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3" name="Rectangle 6"/>
          <p:cNvSpPr txBox="1"/>
          <p:nvPr/>
        </p:nvSpPr>
        <p:spPr>
          <a:xfrm>
            <a:off x="3109811" y="6665979"/>
            <a:ext cx="12498385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Protección de Activos</a:t>
            </a:r>
          </a:p>
        </p:txBody>
      </p:sp>
      <p:grpSp>
        <p:nvGrpSpPr>
          <p:cNvPr id="396" name="Image Gallery"/>
          <p:cNvGrpSpPr/>
          <p:nvPr/>
        </p:nvGrpSpPr>
        <p:grpSpPr>
          <a:xfrm>
            <a:off x="2662399" y="2860146"/>
            <a:ext cx="10527441" cy="2006601"/>
            <a:chOff x="0" y="0"/>
            <a:chExt cx="10527440" cy="2006600"/>
          </a:xfrm>
        </p:grpSpPr>
        <p:pic>
          <p:nvPicPr>
            <p:cNvPr id="394" name="Screenshot 2023-02-24 at 3.47.49 AM.png" descr="Screenshot 2023-02-24 at 3.47.49 AM.png"/>
            <p:cNvPicPr>
              <a:picLocks noChangeAspect="1"/>
            </p:cNvPicPr>
            <p:nvPr/>
          </p:nvPicPr>
          <p:blipFill>
            <a:blip r:embed="rId3"/>
            <a:srcRect t="16945" b="16945"/>
            <a:stretch>
              <a:fillRect/>
            </a:stretch>
          </p:blipFill>
          <p:spPr>
            <a:xfrm>
              <a:off x="0" y="0"/>
              <a:ext cx="10527441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Caption"/>
            <p:cNvSpPr/>
            <p:nvPr/>
          </p:nvSpPr>
          <p:spPr>
            <a:xfrm>
              <a:off x="0" y="1346200"/>
              <a:ext cx="10527441" cy="660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Caption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9645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99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16" y="0"/>
            <a:ext cx="9091169" cy="137981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3" name="Group 24"/>
          <p:cNvGrpSpPr/>
          <p:nvPr/>
        </p:nvGrpSpPr>
        <p:grpSpPr>
          <a:xfrm>
            <a:off x="2417349" y="29111"/>
            <a:ext cx="9158201" cy="13739959"/>
            <a:chOff x="0" y="0"/>
            <a:chExt cx="9158199" cy="13739958"/>
          </a:xfrm>
        </p:grpSpPr>
        <p:sp>
          <p:nvSpPr>
            <p:cNvPr id="400" name="Rectangle 5"/>
            <p:cNvSpPr/>
            <p:nvPr/>
          </p:nvSpPr>
          <p:spPr>
            <a:xfrm>
              <a:off x="0" y="0"/>
              <a:ext cx="9158200" cy="13734281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1" name="Freeform 1"/>
            <p:cNvSpPr/>
            <p:nvPr/>
          </p:nvSpPr>
          <p:spPr>
            <a:xfrm>
              <a:off x="2596637" y="-1"/>
              <a:ext cx="6508450" cy="137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2" name="Freeform 2"/>
            <p:cNvSpPr/>
            <p:nvPr/>
          </p:nvSpPr>
          <p:spPr>
            <a:xfrm>
              <a:off x="2226434" y="5677"/>
              <a:ext cx="6921084" cy="919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04" name="Rectangle 9"/>
          <p:cNvSpPr txBox="1"/>
          <p:nvPr/>
        </p:nvSpPr>
        <p:spPr>
          <a:xfrm>
            <a:off x="13369287" y="487169"/>
            <a:ext cx="10373143" cy="886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 err="1"/>
              <a:t>Protección</a:t>
            </a:r>
            <a:r>
              <a:rPr dirty="0"/>
              <a:t> de </a:t>
            </a:r>
            <a:r>
              <a:rPr dirty="0" err="1"/>
              <a:t>Activos</a:t>
            </a:r>
            <a:r>
              <a:rPr dirty="0"/>
              <a:t> al Aire Libre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Su</a:t>
            </a:r>
            <a:r>
              <a:rPr dirty="0"/>
              <a:t>jet</a:t>
            </a:r>
            <a:r>
              <a:rPr lang="es-CO" dirty="0"/>
              <a:t>o</a:t>
            </a:r>
            <a:r>
              <a:rPr dirty="0"/>
              <a:t>s a </a:t>
            </a:r>
            <a:r>
              <a:rPr dirty="0" err="1"/>
              <a:t>mayores</a:t>
            </a:r>
            <a:r>
              <a:rPr dirty="0"/>
              <a:t> p</a:t>
            </a:r>
            <a:r>
              <a:rPr lang="es-CO" dirty="0"/>
              <a:t>é</a:t>
            </a:r>
            <a:r>
              <a:rPr dirty="0" err="1"/>
              <a:t>rdidas</a:t>
            </a:r>
            <a:endParaRPr dirty="0"/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Proteger</a:t>
            </a:r>
            <a:r>
              <a:rPr dirty="0"/>
              <a:t> </a:t>
            </a:r>
            <a:r>
              <a:rPr dirty="0" err="1"/>
              <a:t>estos</a:t>
            </a:r>
            <a:r>
              <a:rPr dirty="0"/>
              <a:t> </a:t>
            </a:r>
            <a:r>
              <a:rPr dirty="0" err="1"/>
              <a:t>activos</a:t>
            </a:r>
            <a:r>
              <a:rPr dirty="0"/>
              <a:t> es </a:t>
            </a:r>
            <a:r>
              <a:rPr dirty="0" err="1"/>
              <a:t>problemático</a:t>
            </a:r>
            <a:endParaRPr dirty="0"/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No es </a:t>
            </a:r>
            <a:r>
              <a:rPr dirty="0" err="1"/>
              <a:t>parte</a:t>
            </a:r>
            <a:r>
              <a:rPr dirty="0"/>
              <a:t> del </a:t>
            </a:r>
            <a:r>
              <a:rPr dirty="0" err="1"/>
              <a:t>sistema</a:t>
            </a:r>
            <a:r>
              <a:rPr dirty="0"/>
              <a:t> de </a:t>
            </a:r>
            <a:r>
              <a:rPr dirty="0" err="1"/>
              <a:t>seguridad</a:t>
            </a:r>
            <a:r>
              <a:rPr dirty="0"/>
              <a:t> 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Encadenado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Se </a:t>
            </a:r>
            <a:r>
              <a:rPr dirty="0" err="1"/>
              <a:t>mueve</a:t>
            </a:r>
            <a:r>
              <a:rPr dirty="0"/>
              <a:t> entre interior/exterior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Asegurado</a:t>
            </a:r>
            <a:r>
              <a:rPr dirty="0"/>
              <a:t> </a:t>
            </a:r>
            <a:r>
              <a:rPr dirty="0" err="1"/>
              <a:t>pero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del </a:t>
            </a:r>
            <a:r>
              <a:rPr dirty="0" err="1"/>
              <a:t>problema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Caro / </a:t>
            </a:r>
            <a:r>
              <a:rPr dirty="0" err="1"/>
              <a:t>Complicado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Falsas </a:t>
            </a:r>
            <a:r>
              <a:rPr dirty="0" err="1"/>
              <a:t>Alarmas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Zonas </a:t>
            </a:r>
            <a:r>
              <a:rPr dirty="0" err="1"/>
              <a:t>Anulados</a:t>
            </a:r>
            <a:endParaRPr dirty="0"/>
          </a:p>
        </p:txBody>
      </p:sp>
      <p:sp>
        <p:nvSpPr>
          <p:cNvPr id="405" name="Straight Connector 14"/>
          <p:cNvSpPr/>
          <p:nvPr/>
        </p:nvSpPr>
        <p:spPr>
          <a:xfrm>
            <a:off x="12768348" y="4192250"/>
            <a:ext cx="1" cy="1777021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6" name="Straight Connector 16"/>
          <p:cNvSpPr/>
          <p:nvPr/>
        </p:nvSpPr>
        <p:spPr>
          <a:xfrm flipH="1">
            <a:off x="11613836" y="5080760"/>
            <a:ext cx="1156329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7" name="Oval 17"/>
          <p:cNvSpPr/>
          <p:nvPr/>
        </p:nvSpPr>
        <p:spPr>
          <a:xfrm>
            <a:off x="11200417" y="4874052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8" name="Oval 18"/>
          <p:cNvSpPr/>
          <p:nvPr/>
        </p:nvSpPr>
        <p:spPr>
          <a:xfrm>
            <a:off x="11238059" y="7834801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9" name="Straight Connector 19"/>
          <p:cNvSpPr/>
          <p:nvPr/>
        </p:nvSpPr>
        <p:spPr>
          <a:xfrm flipH="1">
            <a:off x="11651480" y="8041509"/>
            <a:ext cx="1156329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0" name="Straight Connector 20"/>
          <p:cNvSpPr/>
          <p:nvPr/>
        </p:nvSpPr>
        <p:spPr>
          <a:xfrm>
            <a:off x="12754809" y="6877177"/>
            <a:ext cx="1" cy="2377441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1" name="Straight Connector 6"/>
          <p:cNvSpPr/>
          <p:nvPr/>
        </p:nvSpPr>
        <p:spPr>
          <a:xfrm>
            <a:off x="13277848" y="10661074"/>
            <a:ext cx="9353551" cy="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2" name="Rectangle 7"/>
          <p:cNvSpPr txBox="1"/>
          <p:nvPr/>
        </p:nvSpPr>
        <p:spPr>
          <a:xfrm>
            <a:off x="3136704" y="669949"/>
            <a:ext cx="7666381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108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El Problema</a:t>
            </a:r>
          </a:p>
        </p:txBody>
      </p:sp>
    </p:spTree>
    <p:extLst>
      <p:ext uri="{BB962C8B-B14F-4D97-AF65-F5344CB8AC3E}">
        <p14:creationId xmlns:p14="http://schemas.microsoft.com/office/powerpoint/2010/main" val="44335985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5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Rectangle 29"/>
          <p:cNvSpPr txBox="1"/>
          <p:nvPr/>
        </p:nvSpPr>
        <p:spPr>
          <a:xfrm>
            <a:off x="3190106" y="455294"/>
            <a:ext cx="18996564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3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SEGURIDAD=AHORROS</a:t>
            </a:r>
          </a:p>
        </p:txBody>
      </p:sp>
      <p:sp>
        <p:nvSpPr>
          <p:cNvPr id="417" name="Rectangle 30"/>
          <p:cNvSpPr txBox="1"/>
          <p:nvPr/>
        </p:nvSpPr>
        <p:spPr>
          <a:xfrm>
            <a:off x="2986085" y="5116003"/>
            <a:ext cx="6834411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Calculado en 2016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Basado en 1,500 sucursales.</a:t>
            </a:r>
          </a:p>
        </p:txBody>
      </p:sp>
      <p:pic>
        <p:nvPicPr>
          <p:cNvPr id="41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891" y="1866289"/>
            <a:ext cx="9672200" cy="2986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1" name="Group 10"/>
          <p:cNvGrpSpPr/>
          <p:nvPr/>
        </p:nvGrpSpPr>
        <p:grpSpPr>
          <a:xfrm>
            <a:off x="13551253" y="138466"/>
            <a:ext cx="4647492" cy="6640848"/>
            <a:chOff x="0" y="0"/>
            <a:chExt cx="4647491" cy="6640847"/>
          </a:xfrm>
        </p:grpSpPr>
        <p:sp>
          <p:nvSpPr>
            <p:cNvPr id="419" name="Oval 2"/>
            <p:cNvSpPr/>
            <p:nvPr/>
          </p:nvSpPr>
          <p:spPr>
            <a:xfrm>
              <a:off x="0" y="-1"/>
              <a:ext cx="4647492" cy="4647493"/>
            </a:xfrm>
            <a:prstGeom prst="ellipse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25400" cap="flat">
              <a:solidFill>
                <a:srgbClr val="043D5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0" name="TextBox 31"/>
            <p:cNvSpPr txBox="1"/>
            <p:nvPr/>
          </p:nvSpPr>
          <p:spPr>
            <a:xfrm>
              <a:off x="154916" y="4867915"/>
              <a:ext cx="4337660" cy="177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</a:lstStyle>
            <a:p>
              <a:r>
                <a:t>Tiempo de Empleado</a:t>
              </a:r>
            </a:p>
          </p:txBody>
        </p:sp>
      </p:grpSp>
      <p:grpSp>
        <p:nvGrpSpPr>
          <p:cNvPr id="424" name="Group 8"/>
          <p:cNvGrpSpPr/>
          <p:nvPr/>
        </p:nvGrpSpPr>
        <p:grpSpPr>
          <a:xfrm>
            <a:off x="16471355" y="5376051"/>
            <a:ext cx="6834411" cy="9273114"/>
            <a:chOff x="0" y="0"/>
            <a:chExt cx="6834409" cy="9273113"/>
          </a:xfrm>
        </p:grpSpPr>
        <p:sp>
          <p:nvSpPr>
            <p:cNvPr id="422" name="Oval 21"/>
            <p:cNvSpPr/>
            <p:nvPr/>
          </p:nvSpPr>
          <p:spPr>
            <a:xfrm>
              <a:off x="152018" y="0"/>
              <a:ext cx="6530369" cy="6530369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43D5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3" name="TextBox 32"/>
            <p:cNvSpPr txBox="1"/>
            <p:nvPr/>
          </p:nvSpPr>
          <p:spPr>
            <a:xfrm>
              <a:off x="0" y="6781898"/>
              <a:ext cx="6834410" cy="2491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</a:lstStyle>
            <a:p>
              <a:r>
                <a:t>DESCUENTOS POR DAÑO</a:t>
              </a:r>
            </a:p>
          </p:txBody>
        </p:sp>
      </p:grpSp>
      <p:sp>
        <p:nvSpPr>
          <p:cNvPr id="425" name="Oval 22"/>
          <p:cNvSpPr/>
          <p:nvPr/>
        </p:nvSpPr>
        <p:spPr>
          <a:xfrm>
            <a:off x="4787770" y="6594032"/>
            <a:ext cx="6402957" cy="639100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6" name="TextBox 33"/>
          <p:cNvSpPr txBox="1"/>
          <p:nvPr/>
        </p:nvSpPr>
        <p:spPr>
          <a:xfrm>
            <a:off x="6709831" y="13137181"/>
            <a:ext cx="2560321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8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PERDIDA</a:t>
            </a:r>
          </a:p>
        </p:txBody>
      </p:sp>
    </p:spTree>
    <p:extLst>
      <p:ext uri="{BB962C8B-B14F-4D97-AF65-F5344CB8AC3E}">
        <p14:creationId xmlns:p14="http://schemas.microsoft.com/office/powerpoint/2010/main" val="2171796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29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16" y="0"/>
            <a:ext cx="9091169" cy="137981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" name="Group 24"/>
          <p:cNvGrpSpPr/>
          <p:nvPr/>
        </p:nvGrpSpPr>
        <p:grpSpPr>
          <a:xfrm>
            <a:off x="2417349" y="29111"/>
            <a:ext cx="9158201" cy="13739959"/>
            <a:chOff x="0" y="0"/>
            <a:chExt cx="9158199" cy="13739958"/>
          </a:xfrm>
        </p:grpSpPr>
        <p:sp>
          <p:nvSpPr>
            <p:cNvPr id="430" name="Rectangle 5"/>
            <p:cNvSpPr/>
            <p:nvPr/>
          </p:nvSpPr>
          <p:spPr>
            <a:xfrm>
              <a:off x="0" y="0"/>
              <a:ext cx="9158200" cy="13734281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1" name="Freeform 1"/>
            <p:cNvSpPr/>
            <p:nvPr/>
          </p:nvSpPr>
          <p:spPr>
            <a:xfrm>
              <a:off x="2596637" y="-1"/>
              <a:ext cx="6508450" cy="137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2" name="Freeform 2"/>
            <p:cNvSpPr/>
            <p:nvPr/>
          </p:nvSpPr>
          <p:spPr>
            <a:xfrm>
              <a:off x="2226434" y="5677"/>
              <a:ext cx="6921084" cy="919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34" name="Rectangle 9"/>
          <p:cNvSpPr txBox="1"/>
          <p:nvPr/>
        </p:nvSpPr>
        <p:spPr>
          <a:xfrm>
            <a:off x="13369287" y="2061969"/>
            <a:ext cx="10373143" cy="754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Vamos a proteger los activos</a:t>
            </a:r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Con Cable</a:t>
            </a:r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Conectado a la alarma</a:t>
            </a:r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 o </a:t>
            </a:r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control de acceso</a:t>
            </a:r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Para un sistema monitoreado</a:t>
            </a:r>
          </a:p>
        </p:txBody>
      </p:sp>
      <p:sp>
        <p:nvSpPr>
          <p:cNvPr id="435" name="Straight Connector 14"/>
          <p:cNvSpPr/>
          <p:nvPr/>
        </p:nvSpPr>
        <p:spPr>
          <a:xfrm>
            <a:off x="12768348" y="4192250"/>
            <a:ext cx="1" cy="1777021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6" name="Straight Connector 16"/>
          <p:cNvSpPr/>
          <p:nvPr/>
        </p:nvSpPr>
        <p:spPr>
          <a:xfrm flipH="1">
            <a:off x="11613836" y="5080760"/>
            <a:ext cx="1156329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7" name="Oval 17"/>
          <p:cNvSpPr/>
          <p:nvPr/>
        </p:nvSpPr>
        <p:spPr>
          <a:xfrm>
            <a:off x="11200417" y="4874052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8" name="Oval 18"/>
          <p:cNvSpPr/>
          <p:nvPr/>
        </p:nvSpPr>
        <p:spPr>
          <a:xfrm>
            <a:off x="11238059" y="7834801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9" name="Straight Connector 19"/>
          <p:cNvSpPr/>
          <p:nvPr/>
        </p:nvSpPr>
        <p:spPr>
          <a:xfrm flipH="1">
            <a:off x="11651480" y="8041509"/>
            <a:ext cx="1156329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0" name="Straight Connector 20"/>
          <p:cNvSpPr/>
          <p:nvPr/>
        </p:nvSpPr>
        <p:spPr>
          <a:xfrm>
            <a:off x="12754809" y="6877177"/>
            <a:ext cx="1" cy="2377441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1" name="Straight Connector 6"/>
          <p:cNvSpPr/>
          <p:nvPr/>
        </p:nvSpPr>
        <p:spPr>
          <a:xfrm>
            <a:off x="13277848" y="10661074"/>
            <a:ext cx="9353551" cy="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2" name="Rectangle 7"/>
          <p:cNvSpPr txBox="1"/>
          <p:nvPr/>
        </p:nvSpPr>
        <p:spPr>
          <a:xfrm>
            <a:off x="3439420" y="669949"/>
            <a:ext cx="7363664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108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La Solucion</a:t>
            </a:r>
          </a:p>
        </p:txBody>
      </p:sp>
    </p:spTree>
    <p:extLst>
      <p:ext uri="{BB962C8B-B14F-4D97-AF65-F5344CB8AC3E}">
        <p14:creationId xmlns:p14="http://schemas.microsoft.com/office/powerpoint/2010/main" val="187790440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45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606" y="-16630"/>
            <a:ext cx="9119985" cy="1374926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Rectangle 9"/>
          <p:cNvSpPr txBox="1"/>
          <p:nvPr/>
        </p:nvSpPr>
        <p:spPr>
          <a:xfrm>
            <a:off x="2399594" y="469141"/>
            <a:ext cx="11817514" cy="735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Protección de Activos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Modular. Simple. Flexible.</a:t>
            </a:r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Fácil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Bajo Costo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Fácil configuración y conexión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Escalable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Compatible con Intrusion o Control de Acceso</a:t>
            </a:r>
          </a:p>
          <a:p>
            <a:pPr lvl="1" indent="457200"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Historial Probado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Comprobado en campo 1000 sitios 15 años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R&amp;D en coordination con el Consejo de Prevencion de Perdidas</a:t>
            </a:r>
          </a:p>
        </p:txBody>
      </p:sp>
      <p:sp>
        <p:nvSpPr>
          <p:cNvPr id="447" name="Straight Connector 14"/>
          <p:cNvSpPr/>
          <p:nvPr/>
        </p:nvSpPr>
        <p:spPr>
          <a:xfrm flipH="1">
            <a:off x="13131345" y="2047138"/>
            <a:ext cx="4333" cy="3474721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8" name="Straight Connector 16"/>
          <p:cNvSpPr/>
          <p:nvPr/>
        </p:nvSpPr>
        <p:spPr>
          <a:xfrm flipH="1" flipV="1">
            <a:off x="13134905" y="3668255"/>
            <a:ext cx="2141927" cy="1599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Oval 17"/>
          <p:cNvSpPr/>
          <p:nvPr/>
        </p:nvSpPr>
        <p:spPr>
          <a:xfrm>
            <a:off x="15185200" y="3479276"/>
            <a:ext cx="413417" cy="413416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0" name="Straight Connector 19"/>
          <p:cNvSpPr/>
          <p:nvPr/>
        </p:nvSpPr>
        <p:spPr>
          <a:xfrm flipH="1" flipV="1">
            <a:off x="13139368" y="7830967"/>
            <a:ext cx="2224481" cy="3793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1" name="Straight Connector 20"/>
          <p:cNvSpPr/>
          <p:nvPr/>
        </p:nvSpPr>
        <p:spPr>
          <a:xfrm>
            <a:off x="13128905" y="6056337"/>
            <a:ext cx="1" cy="3474721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2" name="Straight Connector 6"/>
          <p:cNvSpPr/>
          <p:nvPr/>
        </p:nvSpPr>
        <p:spPr>
          <a:xfrm flipV="1">
            <a:off x="3273889" y="10313656"/>
            <a:ext cx="11216558" cy="865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3" name="Rectangle 7"/>
          <p:cNvSpPr txBox="1"/>
          <p:nvPr/>
        </p:nvSpPr>
        <p:spPr>
          <a:xfrm>
            <a:off x="19529919" y="-1054858"/>
            <a:ext cx="4769814" cy="236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r" defTabSz="1828800">
              <a:defRPr sz="72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</a:t>
            </a:r>
          </a:p>
          <a:p>
            <a:pPr algn="r" defTabSz="1828800">
              <a:defRPr sz="7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Custom AP</a:t>
            </a:r>
          </a:p>
        </p:txBody>
      </p:sp>
      <p:sp>
        <p:nvSpPr>
          <p:cNvPr id="454" name="Oval 18"/>
          <p:cNvSpPr/>
          <p:nvPr/>
        </p:nvSpPr>
        <p:spPr>
          <a:xfrm>
            <a:off x="15211187" y="7594193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58" name="Group 3"/>
          <p:cNvGrpSpPr/>
          <p:nvPr/>
        </p:nvGrpSpPr>
        <p:grpSpPr>
          <a:xfrm>
            <a:off x="2943492" y="10629444"/>
            <a:ext cx="3443865" cy="3157629"/>
            <a:chOff x="0" y="0"/>
            <a:chExt cx="3443863" cy="3157628"/>
          </a:xfrm>
        </p:grpSpPr>
        <p:sp>
          <p:nvSpPr>
            <p:cNvPr id="455" name="Oval 31"/>
            <p:cNvSpPr/>
            <p:nvPr/>
          </p:nvSpPr>
          <p:spPr>
            <a:xfrm>
              <a:off x="720935" y="0"/>
              <a:ext cx="1999733" cy="1999733"/>
            </a:xfrm>
            <a:prstGeom prst="ellipse">
              <a:avLst/>
            </a:prstGeom>
            <a:noFill/>
            <a:ln w="25400" cap="flat">
              <a:solidFill>
                <a:srgbClr val="999999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56" name="Picture 34" descr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323" y="336588"/>
              <a:ext cx="1432959" cy="1524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" name="TextBox 38"/>
            <p:cNvSpPr txBox="1"/>
            <p:nvPr/>
          </p:nvSpPr>
          <p:spPr>
            <a:xfrm>
              <a:off x="0" y="2111148"/>
              <a:ext cx="3443864" cy="104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t>PERIMAGUARD</a:t>
              </a:r>
            </a:p>
            <a:p>
              <a: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t>AP CABLE</a:t>
              </a:r>
            </a:p>
          </p:txBody>
        </p:sp>
      </p:grpSp>
      <p:grpSp>
        <p:nvGrpSpPr>
          <p:cNvPr id="462" name="Group 12"/>
          <p:cNvGrpSpPr/>
          <p:nvPr/>
        </p:nvGrpSpPr>
        <p:grpSpPr>
          <a:xfrm>
            <a:off x="6641712" y="10612490"/>
            <a:ext cx="4552389" cy="3157629"/>
            <a:chOff x="0" y="0"/>
            <a:chExt cx="4552388" cy="3157628"/>
          </a:xfrm>
        </p:grpSpPr>
        <p:sp>
          <p:nvSpPr>
            <p:cNvPr id="459" name="Oval 32"/>
            <p:cNvSpPr/>
            <p:nvPr/>
          </p:nvSpPr>
          <p:spPr>
            <a:xfrm>
              <a:off x="1194065" y="0"/>
              <a:ext cx="1999733" cy="1999733"/>
            </a:xfrm>
            <a:prstGeom prst="ellipse">
              <a:avLst/>
            </a:prstGeom>
            <a:noFill/>
            <a:ln w="25400" cap="flat">
              <a:solidFill>
                <a:srgbClr val="999999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60" name="Picture 36" descr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529" y="515805"/>
              <a:ext cx="1544807" cy="1032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TextBox 39"/>
            <p:cNvSpPr txBox="1"/>
            <p:nvPr/>
          </p:nvSpPr>
          <p:spPr>
            <a:xfrm>
              <a:off x="0" y="2111148"/>
              <a:ext cx="4552389" cy="104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</a:lstStyle>
            <a:p>
              <a:r>
                <a:t>PERIMAGUARD WIRELESS AP CABLE</a:t>
              </a:r>
            </a:p>
          </p:txBody>
        </p:sp>
      </p:grpSp>
      <p:grpSp>
        <p:nvGrpSpPr>
          <p:cNvPr id="466" name="Group 4"/>
          <p:cNvGrpSpPr/>
          <p:nvPr/>
        </p:nvGrpSpPr>
        <p:grpSpPr>
          <a:xfrm>
            <a:off x="11126302" y="10629444"/>
            <a:ext cx="3713599" cy="3174583"/>
            <a:chOff x="0" y="0"/>
            <a:chExt cx="3713598" cy="3174582"/>
          </a:xfrm>
        </p:grpSpPr>
        <p:sp>
          <p:nvSpPr>
            <p:cNvPr id="463" name="Oval 33"/>
            <p:cNvSpPr/>
            <p:nvPr/>
          </p:nvSpPr>
          <p:spPr>
            <a:xfrm>
              <a:off x="880826" y="0"/>
              <a:ext cx="1999733" cy="1999733"/>
            </a:xfrm>
            <a:prstGeom prst="ellipse">
              <a:avLst/>
            </a:prstGeom>
            <a:noFill/>
            <a:ln w="25400" cap="flat">
              <a:solidFill>
                <a:srgbClr val="999999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64" name="Picture 37" descr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426" y="538031"/>
              <a:ext cx="1964533" cy="808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TextBox 41"/>
            <p:cNvSpPr txBox="1"/>
            <p:nvPr/>
          </p:nvSpPr>
          <p:spPr>
            <a:xfrm>
              <a:off x="0" y="2128102"/>
              <a:ext cx="3713599" cy="104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t>PERIMAGUARD </a:t>
              </a:r>
            </a:p>
            <a:p>
              <a:pPr defTabSz="1828800">
                <a:defRPr sz="2800" b="1">
                  <a:solidFill>
                    <a:srgbClr val="043D5D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r>
                <a:t>AP LOOP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481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17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9" name="Rectangle 16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aphicFrame>
        <p:nvGraphicFramePr>
          <p:cNvPr id="470" name="Table 1"/>
          <p:cNvGraphicFramePr/>
          <p:nvPr/>
        </p:nvGraphicFramePr>
        <p:xfrm>
          <a:off x="380250" y="-356881"/>
          <a:ext cx="21955270" cy="137033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955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03300"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" name="Oval 13"/>
          <p:cNvSpPr/>
          <p:nvPr/>
        </p:nvSpPr>
        <p:spPr>
          <a:xfrm>
            <a:off x="570874" y="3600389"/>
            <a:ext cx="7294049" cy="651522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99999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2" name="Oval 14"/>
          <p:cNvSpPr/>
          <p:nvPr/>
        </p:nvSpPr>
        <p:spPr>
          <a:xfrm>
            <a:off x="8472717" y="3364591"/>
            <a:ext cx="7438567" cy="698681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99999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3" name="Oval 18"/>
          <p:cNvSpPr/>
          <p:nvPr/>
        </p:nvSpPr>
        <p:spPr>
          <a:xfrm>
            <a:off x="16519078" y="3218677"/>
            <a:ext cx="7549961" cy="727864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99999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74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323" y="4733895"/>
            <a:ext cx="3992908" cy="4248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icture 20" descr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416" y="5631750"/>
            <a:ext cx="5707839" cy="381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icture 21" descr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7120" y="6122958"/>
            <a:ext cx="5954230" cy="269950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CABLE MODULAR"/>
          <p:cNvSpPr txBox="1"/>
          <p:nvPr/>
        </p:nvSpPr>
        <p:spPr>
          <a:xfrm>
            <a:off x="10738894" y="901592"/>
            <a:ext cx="1290056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300">
                <a:solidFill>
                  <a:srgbClr val="FFFFFF"/>
                </a:solidFill>
              </a:defRPr>
            </a:lvl1pPr>
          </a:lstStyle>
          <a:p>
            <a:r>
              <a:t>CABLE MODULAR</a:t>
            </a:r>
          </a:p>
        </p:txBody>
      </p:sp>
      <p:sp>
        <p:nvSpPr>
          <p:cNvPr id="478" name="Rectangle"/>
          <p:cNvSpPr/>
          <p:nvPr/>
        </p:nvSpPr>
        <p:spPr>
          <a:xfrm>
            <a:off x="2695805" y="11109524"/>
            <a:ext cx="2009589" cy="21461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 b="1"/>
            </a:pPr>
            <a:endParaRPr/>
          </a:p>
        </p:txBody>
      </p:sp>
      <p:sp>
        <p:nvSpPr>
          <p:cNvPr id="479" name="16/15’"/>
          <p:cNvSpPr txBox="1"/>
          <p:nvPr/>
        </p:nvSpPr>
        <p:spPr>
          <a:xfrm>
            <a:off x="2837718" y="11763498"/>
            <a:ext cx="172576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16/15’</a:t>
            </a:r>
          </a:p>
        </p:txBody>
      </p:sp>
      <p:sp>
        <p:nvSpPr>
          <p:cNvPr id="480" name="Rectangle"/>
          <p:cNvSpPr/>
          <p:nvPr/>
        </p:nvSpPr>
        <p:spPr>
          <a:xfrm>
            <a:off x="9813130" y="11333768"/>
            <a:ext cx="3861599" cy="21461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 b="1"/>
            </a:pPr>
            <a:endParaRPr/>
          </a:p>
        </p:txBody>
      </p:sp>
      <p:sp>
        <p:nvSpPr>
          <p:cNvPr id="481" name="Inalambrico"/>
          <p:cNvSpPr txBox="1"/>
          <p:nvPr/>
        </p:nvSpPr>
        <p:spPr>
          <a:xfrm>
            <a:off x="10199874" y="12037225"/>
            <a:ext cx="308811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Inalambrico</a:t>
            </a:r>
          </a:p>
        </p:txBody>
      </p:sp>
      <p:sp>
        <p:nvSpPr>
          <p:cNvPr id="482" name="Rectangle"/>
          <p:cNvSpPr/>
          <p:nvPr/>
        </p:nvSpPr>
        <p:spPr>
          <a:xfrm>
            <a:off x="18533436" y="11333768"/>
            <a:ext cx="3861598" cy="21461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 b="1"/>
            </a:pPr>
            <a:endParaRPr/>
          </a:p>
        </p:txBody>
      </p:sp>
      <p:sp>
        <p:nvSpPr>
          <p:cNvPr id="483" name="Porton"/>
          <p:cNvSpPr txBox="1"/>
          <p:nvPr/>
        </p:nvSpPr>
        <p:spPr>
          <a:xfrm>
            <a:off x="19569157" y="12049925"/>
            <a:ext cx="1790155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Porton</a:t>
            </a:r>
          </a:p>
        </p:txBody>
      </p:sp>
    </p:spTree>
    <p:extLst>
      <p:ext uri="{BB962C8B-B14F-4D97-AF65-F5344CB8AC3E}">
        <p14:creationId xmlns:p14="http://schemas.microsoft.com/office/powerpoint/2010/main" val="35028575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78" y="28002"/>
            <a:ext cx="9094879" cy="13687999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92" name="Group 24"/>
          <p:cNvGrpSpPr/>
          <p:nvPr/>
        </p:nvGrpSpPr>
        <p:grpSpPr>
          <a:xfrm>
            <a:off x="2289877" y="11163"/>
            <a:ext cx="9125317" cy="13721677"/>
            <a:chOff x="0" y="0"/>
            <a:chExt cx="9125315" cy="13721675"/>
          </a:xfrm>
        </p:grpSpPr>
        <p:sp>
          <p:nvSpPr>
            <p:cNvPr id="489" name="Rectangle 5"/>
            <p:cNvSpPr/>
            <p:nvPr/>
          </p:nvSpPr>
          <p:spPr>
            <a:xfrm>
              <a:off x="0" y="0"/>
              <a:ext cx="9049462" cy="13716001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0" name="Freeform 1"/>
            <p:cNvSpPr/>
            <p:nvPr/>
          </p:nvSpPr>
          <p:spPr>
            <a:xfrm>
              <a:off x="2694144" y="3"/>
              <a:ext cx="6431172" cy="1372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1" name="Freeform 2"/>
            <p:cNvSpPr/>
            <p:nvPr/>
          </p:nvSpPr>
          <p:spPr>
            <a:xfrm>
              <a:off x="2265592" y="5674"/>
              <a:ext cx="6838909" cy="9180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93" name="Rectangle 9"/>
          <p:cNvSpPr txBox="1"/>
          <p:nvPr/>
        </p:nvSpPr>
        <p:spPr>
          <a:xfrm>
            <a:off x="13039711" y="506968"/>
            <a:ext cx="10373143" cy="9140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90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VISUALIZAR</a:t>
            </a:r>
            <a:endParaRPr sz="4800" dirty="0"/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sz="4800" dirty="0"/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4800"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Resolver </a:t>
            </a:r>
            <a:r>
              <a:rPr dirty="0" err="1"/>
              <a:t>problemas</a:t>
            </a:r>
            <a:r>
              <a:rPr dirty="0"/>
              <a:t> </a:t>
            </a:r>
            <a:r>
              <a:rPr dirty="0" err="1"/>
              <a:t>previamente</a:t>
            </a:r>
            <a:r>
              <a:rPr dirty="0"/>
              <a:t> </a:t>
            </a:r>
            <a:r>
              <a:rPr dirty="0" err="1"/>
              <a:t>ignorado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Reducir</a:t>
            </a:r>
            <a:r>
              <a:rPr dirty="0"/>
              <a:t> </a:t>
            </a:r>
            <a:r>
              <a:rPr dirty="0" err="1"/>
              <a:t>llamadas</a:t>
            </a:r>
            <a:r>
              <a:rPr dirty="0"/>
              <a:t> de </a:t>
            </a:r>
            <a:r>
              <a:rPr dirty="0" err="1"/>
              <a:t>Servicio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Solucionar</a:t>
            </a:r>
            <a:r>
              <a:rPr dirty="0"/>
              <a:t> </a:t>
            </a:r>
            <a:r>
              <a:rPr dirty="0" err="1"/>
              <a:t>problemas</a:t>
            </a:r>
            <a:r>
              <a:rPr dirty="0"/>
              <a:t> </a:t>
            </a:r>
            <a:r>
              <a:rPr dirty="0" err="1"/>
              <a:t>fuera</a:t>
            </a:r>
            <a:r>
              <a:rPr dirty="0"/>
              <a:t> del </a:t>
            </a:r>
            <a:r>
              <a:rPr dirty="0" err="1"/>
              <a:t>paradigma</a:t>
            </a:r>
            <a:endParaRPr dirty="0"/>
          </a:p>
        </p:txBody>
      </p:sp>
      <p:sp>
        <p:nvSpPr>
          <p:cNvPr id="494" name="Straight Connector 14"/>
          <p:cNvSpPr/>
          <p:nvPr/>
        </p:nvSpPr>
        <p:spPr>
          <a:xfrm flipH="1">
            <a:off x="12746910" y="2456235"/>
            <a:ext cx="4333" cy="2051343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5" name="Straight Connector 16"/>
          <p:cNvSpPr/>
          <p:nvPr/>
        </p:nvSpPr>
        <p:spPr>
          <a:xfrm flipH="1">
            <a:off x="11594937" y="3481906"/>
            <a:ext cx="1156330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6" name="Oval 17"/>
          <p:cNvSpPr/>
          <p:nvPr/>
        </p:nvSpPr>
        <p:spPr>
          <a:xfrm>
            <a:off x="11181519" y="3275198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7" name="Oval 18"/>
          <p:cNvSpPr/>
          <p:nvPr/>
        </p:nvSpPr>
        <p:spPr>
          <a:xfrm>
            <a:off x="11235867" y="6065670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8" name="Straight Connector 19"/>
          <p:cNvSpPr/>
          <p:nvPr/>
        </p:nvSpPr>
        <p:spPr>
          <a:xfrm flipH="1">
            <a:off x="11649288" y="6272377"/>
            <a:ext cx="1156329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9" name="Straight Connector 20"/>
          <p:cNvSpPr/>
          <p:nvPr/>
        </p:nvSpPr>
        <p:spPr>
          <a:xfrm>
            <a:off x="12847867" y="5200496"/>
            <a:ext cx="1" cy="2143764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0" name="Straight Connector 6"/>
          <p:cNvSpPr/>
          <p:nvPr/>
        </p:nvSpPr>
        <p:spPr>
          <a:xfrm>
            <a:off x="12703012" y="10816632"/>
            <a:ext cx="11365926" cy="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1" name="Rectangle 7"/>
          <p:cNvSpPr txBox="1"/>
          <p:nvPr/>
        </p:nvSpPr>
        <p:spPr>
          <a:xfrm>
            <a:off x="2711184" y="587501"/>
            <a:ext cx="8282702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64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>
                <a:solidFill>
                  <a:srgbClr val="FFFFFF"/>
                </a:solidFill>
              </a:rPr>
              <a:t>Solucionar</a:t>
            </a:r>
            <a:r>
              <a:t>  </a:t>
            </a:r>
            <a:r>
              <a:rPr>
                <a:solidFill>
                  <a:srgbClr val="FFFFFF"/>
                </a:solidFill>
              </a:rPr>
              <a:t>problemas</a:t>
            </a:r>
          </a:p>
        </p:txBody>
      </p:sp>
      <p:sp>
        <p:nvSpPr>
          <p:cNvPr id="502" name="Straight Connector 27"/>
          <p:cNvSpPr/>
          <p:nvPr/>
        </p:nvSpPr>
        <p:spPr>
          <a:xfrm>
            <a:off x="12870290" y="7967330"/>
            <a:ext cx="40419" cy="1982185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3" name="Straight Connector 28"/>
          <p:cNvSpPr/>
          <p:nvPr/>
        </p:nvSpPr>
        <p:spPr>
          <a:xfrm flipH="1">
            <a:off x="11713985" y="8958422"/>
            <a:ext cx="1156329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4" name="Oval 29"/>
          <p:cNvSpPr/>
          <p:nvPr/>
        </p:nvSpPr>
        <p:spPr>
          <a:xfrm>
            <a:off x="11300568" y="8751713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05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813" y="11658620"/>
            <a:ext cx="1357443" cy="1828801"/>
          </a:xfrm>
          <a:prstGeom prst="rect">
            <a:avLst/>
          </a:prstGeom>
          <a:ln w="12700">
            <a:miter lim="400000"/>
          </a:ln>
          <a:effectLst>
            <a:outerShdw blurRad="101600" dist="762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506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4249" y="11657669"/>
            <a:ext cx="1371601" cy="1828801"/>
          </a:xfrm>
          <a:prstGeom prst="rect">
            <a:avLst/>
          </a:prstGeom>
          <a:ln w="12700">
            <a:miter lim="400000"/>
          </a:ln>
          <a:effectLst>
            <a:outerShdw blurRad="101600" dist="76200" dir="8100000" rotWithShape="0">
              <a:srgbClr val="000000">
                <a:alpha val="40000"/>
              </a:srgbClr>
            </a:outerShdw>
          </a:effectLst>
        </p:spPr>
      </p:pic>
      <p:sp>
        <p:nvSpPr>
          <p:cNvPr id="507" name="TextBox 36"/>
          <p:cNvSpPr txBox="1"/>
          <p:nvPr/>
        </p:nvSpPr>
        <p:spPr>
          <a:xfrm>
            <a:off x="17843143" y="11616000"/>
            <a:ext cx="5584752" cy="182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US Patent # 10,608,396</a:t>
            </a:r>
          </a:p>
          <a:p>
            <a:pPr algn="l" defTabSz="1828800"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US Patent # 9,595,176</a:t>
            </a:r>
          </a:p>
          <a:p>
            <a:pPr algn="l" defTabSz="1828800"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US Patent # 9,640,051</a:t>
            </a:r>
          </a:p>
        </p:txBody>
      </p:sp>
      <p:pic>
        <p:nvPicPr>
          <p:cNvPr id="508" name="Picture 37" descr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3844" y="11650381"/>
            <a:ext cx="1371601" cy="1828801"/>
          </a:xfrm>
          <a:prstGeom prst="rect">
            <a:avLst/>
          </a:prstGeom>
          <a:ln w="12700">
            <a:miter lim="400000"/>
          </a:ln>
          <a:effectLst>
            <a:outerShdw blurRad="101600" dist="76200" dir="81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95243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 1"/>
          <p:cNvSpPr/>
          <p:nvPr/>
        </p:nvSpPr>
        <p:spPr>
          <a:xfrm>
            <a:off x="2441863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1" name="Rounded Rectangle 45"/>
          <p:cNvSpPr/>
          <p:nvPr/>
        </p:nvSpPr>
        <p:spPr>
          <a:xfrm>
            <a:off x="3001396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2" name="Rounded Rectangle 46"/>
          <p:cNvSpPr/>
          <p:nvPr/>
        </p:nvSpPr>
        <p:spPr>
          <a:xfrm>
            <a:off x="19023852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3" name="Rounded Rectangle 47"/>
          <p:cNvSpPr/>
          <p:nvPr/>
        </p:nvSpPr>
        <p:spPr>
          <a:xfrm>
            <a:off x="13683031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4" name="Rounded Rectangle 48"/>
          <p:cNvSpPr/>
          <p:nvPr/>
        </p:nvSpPr>
        <p:spPr>
          <a:xfrm>
            <a:off x="8342214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5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1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044" y="3543624"/>
            <a:ext cx="2820913" cy="811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829" y="5191292"/>
            <a:ext cx="1727083" cy="7027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142" y="8293206"/>
            <a:ext cx="24384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icture 28" descr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4593" y="5301936"/>
            <a:ext cx="4855719" cy="146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icture 32" descr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819" y="3450173"/>
            <a:ext cx="3482111" cy="3482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Picture 34" descr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5485" y="7569306"/>
            <a:ext cx="23622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icture 36" descr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5978" y="7532359"/>
            <a:ext cx="23622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icture 37" descr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0748" y="7569306"/>
            <a:ext cx="23622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Picture 38" descr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2486" y="5191292"/>
            <a:ext cx="1727083" cy="7027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icture 42" descr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72894" y="2951795"/>
            <a:ext cx="2419419" cy="2059193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Rectangle 44"/>
          <p:cNvSpPr txBox="1"/>
          <p:nvPr/>
        </p:nvSpPr>
        <p:spPr>
          <a:xfrm>
            <a:off x="3409525" y="712070"/>
            <a:ext cx="17326657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700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COMO SE INSTALA </a:t>
            </a:r>
            <a:r>
              <a:rPr b="1">
                <a:solidFill>
                  <a:srgbClr val="FFC000"/>
                </a:solidFill>
              </a:rPr>
              <a:t>CABLES PERIMAGUARD</a:t>
            </a:r>
            <a:r>
              <a:t>?</a:t>
            </a:r>
          </a:p>
        </p:txBody>
      </p:sp>
      <p:sp>
        <p:nvSpPr>
          <p:cNvPr id="527" name="Curved Connector 5"/>
          <p:cNvSpPr/>
          <p:nvPr/>
        </p:nvSpPr>
        <p:spPr>
          <a:xfrm rot="10800000" flipH="1">
            <a:off x="7048930" y="5883830"/>
            <a:ext cx="3009469" cy="1776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80808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8" name="TextBox 50"/>
          <p:cNvSpPr txBox="1"/>
          <p:nvPr/>
        </p:nvSpPr>
        <p:spPr>
          <a:xfrm>
            <a:off x="3092836" y="12752966"/>
            <a:ext cx="4754881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PANEL DE CONTROL</a:t>
            </a:r>
          </a:p>
        </p:txBody>
      </p:sp>
      <p:sp>
        <p:nvSpPr>
          <p:cNvPr id="529" name="TextBox 51"/>
          <p:cNvSpPr txBox="1"/>
          <p:nvPr/>
        </p:nvSpPr>
        <p:spPr>
          <a:xfrm>
            <a:off x="8468064" y="12568816"/>
            <a:ext cx="475488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UN EMPALME DE  22/4 </a:t>
            </a:r>
          </a:p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AL PERIMAGUARD</a:t>
            </a:r>
          </a:p>
        </p:txBody>
      </p:sp>
      <p:sp>
        <p:nvSpPr>
          <p:cNvPr id="530" name="TextBox 52"/>
          <p:cNvSpPr txBox="1"/>
          <p:nvPr/>
        </p:nvSpPr>
        <p:spPr>
          <a:xfrm>
            <a:off x="13631969" y="12568816"/>
            <a:ext cx="5112775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Cableado DAISY CHAINED pasando por todos los activos</a:t>
            </a:r>
          </a:p>
        </p:txBody>
      </p:sp>
      <p:sp>
        <p:nvSpPr>
          <p:cNvPr id="531" name="TextBox 53"/>
          <p:cNvSpPr txBox="1"/>
          <p:nvPr/>
        </p:nvSpPr>
        <p:spPr>
          <a:xfrm>
            <a:off x="19149271" y="12515914"/>
            <a:ext cx="475488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UN EMPALME A UN FIN DE LINEA RESISTENCIA</a:t>
            </a:r>
          </a:p>
        </p:txBody>
      </p:sp>
    </p:spTree>
    <p:extLst>
      <p:ext uri="{BB962C8B-B14F-4D97-AF65-F5344CB8AC3E}">
        <p14:creationId xmlns:p14="http://schemas.microsoft.com/office/powerpoint/2010/main" val="19186189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angle 1"/>
          <p:cNvSpPr/>
          <p:nvPr/>
        </p:nvSpPr>
        <p:spPr>
          <a:xfrm>
            <a:off x="2441863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" name="Rounded Rectangle 45"/>
          <p:cNvSpPr/>
          <p:nvPr/>
        </p:nvSpPr>
        <p:spPr>
          <a:xfrm>
            <a:off x="3001396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" name="Rounded Rectangle 46"/>
          <p:cNvSpPr/>
          <p:nvPr/>
        </p:nvSpPr>
        <p:spPr>
          <a:xfrm>
            <a:off x="19023852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" name="Rounded Rectangle 47"/>
          <p:cNvSpPr/>
          <p:nvPr/>
        </p:nvSpPr>
        <p:spPr>
          <a:xfrm>
            <a:off x="13683031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7" name="Rounded Rectangle 48"/>
          <p:cNvSpPr/>
          <p:nvPr/>
        </p:nvSpPr>
        <p:spPr>
          <a:xfrm>
            <a:off x="8342214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8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39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187" y="7979565"/>
            <a:ext cx="3024175" cy="302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Picture 28" descr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830" y="4665872"/>
            <a:ext cx="4855719" cy="146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Picture 34" descr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5220" y="7739677"/>
            <a:ext cx="23622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5712" y="7702732"/>
            <a:ext cx="23622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Picture 37" descr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0481" y="7739677"/>
            <a:ext cx="2362201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Rectangle 44"/>
          <p:cNvSpPr txBox="1"/>
          <p:nvPr/>
        </p:nvSpPr>
        <p:spPr>
          <a:xfrm>
            <a:off x="3307569" y="531383"/>
            <a:ext cx="16177548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000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b="1">
                <a:solidFill>
                  <a:srgbClr val="FFC000"/>
                </a:solidFill>
              </a:rPr>
              <a:t>PERIMAGUARD INALAMBRICOS</a:t>
            </a:r>
            <a:r>
              <a:rPr>
                <a:solidFill>
                  <a:srgbClr val="000000"/>
                </a:solidFill>
              </a:rPr>
              <a:t> </a:t>
            </a:r>
            <a:r>
              <a:t>?</a:t>
            </a:r>
          </a:p>
        </p:txBody>
      </p:sp>
      <p:sp>
        <p:nvSpPr>
          <p:cNvPr id="545" name="Curved Connector 5"/>
          <p:cNvSpPr/>
          <p:nvPr/>
        </p:nvSpPr>
        <p:spPr>
          <a:xfrm rot="16200000">
            <a:off x="4344580" y="7029487"/>
            <a:ext cx="2251391" cy="927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80808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6" name="TextBox 50"/>
          <p:cNvSpPr txBox="1"/>
          <p:nvPr/>
        </p:nvSpPr>
        <p:spPr>
          <a:xfrm>
            <a:off x="2902595" y="12727369"/>
            <a:ext cx="5112773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RECEPTOR INNOVONICS</a:t>
            </a:r>
          </a:p>
        </p:txBody>
      </p:sp>
      <p:sp>
        <p:nvSpPr>
          <p:cNvPr id="547" name="TextBox 51"/>
          <p:cNvSpPr txBox="1"/>
          <p:nvPr/>
        </p:nvSpPr>
        <p:spPr>
          <a:xfrm>
            <a:off x="8456235" y="12384666"/>
            <a:ext cx="4754882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RANGGO </a:t>
            </a:r>
          </a:p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850-2,000 PIES SEGUN CONDICIONES</a:t>
            </a:r>
          </a:p>
        </p:txBody>
      </p:sp>
      <p:sp>
        <p:nvSpPr>
          <p:cNvPr id="548" name="TextBox 52"/>
          <p:cNvSpPr txBox="1"/>
          <p:nvPr/>
        </p:nvSpPr>
        <p:spPr>
          <a:xfrm>
            <a:off x="13651979" y="12587446"/>
            <a:ext cx="5112775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SE FIJA CON CABLE, IMANES O ”BELT LOOPS”</a:t>
            </a:r>
          </a:p>
        </p:txBody>
      </p:sp>
      <p:sp>
        <p:nvSpPr>
          <p:cNvPr id="549" name="TextBox 53"/>
          <p:cNvSpPr txBox="1"/>
          <p:nvPr/>
        </p:nvSpPr>
        <p:spPr>
          <a:xfrm>
            <a:off x="19149271" y="12331765"/>
            <a:ext cx="4754881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HASTA </a:t>
            </a:r>
          </a:p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16 CABLES PERIMAGUARD PARA ENLACES MAS LARGOS</a:t>
            </a:r>
          </a:p>
        </p:txBody>
      </p:sp>
      <p:pic>
        <p:nvPicPr>
          <p:cNvPr id="550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228" y="4421940"/>
            <a:ext cx="4754881" cy="237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2907" y="4591603"/>
            <a:ext cx="4846321" cy="1611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2610" y="7358437"/>
            <a:ext cx="4317227" cy="3237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icture 22" descr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193" y="8632469"/>
            <a:ext cx="4846321" cy="883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Picture 24" descr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9901" y="3506868"/>
            <a:ext cx="2480743" cy="295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icture 27" descr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70242">
            <a:off x="6562549" y="6708526"/>
            <a:ext cx="3024175" cy="2449749"/>
          </a:xfrm>
          <a:prstGeom prst="rect">
            <a:avLst/>
          </a:prstGeom>
          <a:ln w="12700">
            <a:miter lim="400000"/>
          </a:ln>
          <a:effectLst>
            <a:outerShdw blurRad="330200" dist="279400" dir="2700000" rotWithShape="0">
              <a:srgbClr val="333333">
                <a:alpha val="9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8616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8" name="Picture 23" descr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453" y="0"/>
            <a:ext cx="9096381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Group 24"/>
          <p:cNvGrpSpPr/>
          <p:nvPr/>
        </p:nvGrpSpPr>
        <p:grpSpPr>
          <a:xfrm>
            <a:off x="2384543" y="-2835"/>
            <a:ext cx="9158201" cy="13721670"/>
            <a:chOff x="0" y="0"/>
            <a:chExt cx="9158199" cy="13721669"/>
          </a:xfrm>
        </p:grpSpPr>
        <p:sp>
          <p:nvSpPr>
            <p:cNvPr id="219" name="Rectangle 5"/>
            <p:cNvSpPr/>
            <p:nvPr/>
          </p:nvSpPr>
          <p:spPr>
            <a:xfrm>
              <a:off x="0" y="0"/>
              <a:ext cx="9158200" cy="13715999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0" name="Freeform 1"/>
            <p:cNvSpPr/>
            <p:nvPr/>
          </p:nvSpPr>
          <p:spPr>
            <a:xfrm>
              <a:off x="2554305" y="-1"/>
              <a:ext cx="6508450" cy="13721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1" name="Freeform 2"/>
            <p:cNvSpPr/>
            <p:nvPr/>
          </p:nvSpPr>
          <p:spPr>
            <a:xfrm>
              <a:off x="2120604" y="5670"/>
              <a:ext cx="6921084" cy="918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3" name="Rectangle 9"/>
          <p:cNvSpPr txBox="1"/>
          <p:nvPr/>
        </p:nvSpPr>
        <p:spPr>
          <a:xfrm>
            <a:off x="12993599" y="525887"/>
            <a:ext cx="10802967" cy="110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El </a:t>
            </a:r>
            <a:r>
              <a:rPr lang="es-419" dirty="0"/>
              <a:t>Problema</a:t>
            </a:r>
            <a:r>
              <a:rPr dirty="0"/>
              <a:t> </a:t>
            </a:r>
            <a:r>
              <a:rPr dirty="0" err="1"/>
              <a:t>Típico</a:t>
            </a:r>
            <a:endParaRPr dirty="0"/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Di</a:t>
            </a:r>
            <a:r>
              <a:rPr dirty="0" err="1"/>
              <a:t>spositivos</a:t>
            </a:r>
            <a:r>
              <a:rPr dirty="0"/>
              <a:t> IP a </a:t>
            </a:r>
            <a:r>
              <a:rPr dirty="0" err="1"/>
              <a:t>más</a:t>
            </a:r>
            <a:r>
              <a:rPr dirty="0"/>
              <a:t> de 100 metros </a:t>
            </a:r>
            <a:r>
              <a:rPr dirty="0" err="1"/>
              <a:t>requiere</a:t>
            </a:r>
            <a:r>
              <a:rPr dirty="0"/>
              <a:t> </a:t>
            </a:r>
            <a:r>
              <a:rPr dirty="0" err="1"/>
              <a:t>equipo</a:t>
            </a:r>
            <a:r>
              <a:rPr dirty="0"/>
              <a:t> </a:t>
            </a:r>
            <a:r>
              <a:rPr dirty="0" err="1"/>
              <a:t>adicional</a:t>
            </a:r>
            <a:r>
              <a:rPr dirty="0"/>
              <a:t> (e </a:t>
            </a:r>
            <a:r>
              <a:rPr dirty="0" err="1"/>
              <a:t>innecesari</a:t>
            </a:r>
            <a:r>
              <a:rPr lang="es-CO" dirty="0"/>
              <a:t>o</a:t>
            </a:r>
            <a:r>
              <a:rPr dirty="0"/>
              <a:t>)</a:t>
            </a:r>
            <a:endParaRPr sz="2400" b="1" dirty="0">
              <a:solidFill>
                <a:srgbClr val="0D5A91"/>
              </a:solidFill>
            </a:endParaRPr>
          </a:p>
          <a:p>
            <a:pPr marL="742950" indent="-742950" algn="l" defTabSz="1828800"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dirty="0"/>
          </a:p>
          <a:p>
            <a:pPr marL="742950" indent="-742950" algn="l" defTabSz="1828800"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dirty="0"/>
          </a:p>
          <a:p>
            <a:pPr marL="742950" indent="-742950" algn="l" defTabSz="1828800"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T</a:t>
            </a:r>
            <a:r>
              <a:rPr dirty="0" err="1"/>
              <a:t>iempo</a:t>
            </a:r>
            <a:endParaRPr lang="es-CO" dirty="0"/>
          </a:p>
          <a:p>
            <a:pPr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Dispositivos	</a:t>
            </a:r>
          </a:p>
          <a:p>
            <a:pPr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 err="1"/>
              <a:t>Terminaciones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/>
              <a:t>Mas Puntos de </a:t>
            </a:r>
            <a:r>
              <a:rPr dirty="0" err="1"/>
              <a:t>Contacto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Dinero</a:t>
            </a:r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 err="1"/>
              <a:t>Trabajadores</a:t>
            </a:r>
            <a:r>
              <a:rPr dirty="0"/>
              <a:t> de </a:t>
            </a:r>
            <a:r>
              <a:rPr dirty="0" err="1"/>
              <a:t>diferentes</a:t>
            </a:r>
            <a:r>
              <a:rPr dirty="0"/>
              <a:t> </a:t>
            </a:r>
            <a:r>
              <a:rPr dirty="0" err="1"/>
              <a:t>profesiones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 err="1"/>
              <a:t>Extensores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/>
              <a:t>IDFs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Molestia-Interrupción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/>
              <a:t>Puntos de Falla</a:t>
            </a:r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 err="1"/>
              <a:t>Riesgo</a:t>
            </a:r>
            <a:endParaRPr dirty="0"/>
          </a:p>
          <a:p>
            <a:pPr marL="457200" lvl="1" algn="l" defTabSz="1828800">
              <a:buSzPct val="100000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CO" dirty="0"/>
              <a:t>	</a:t>
            </a:r>
            <a:r>
              <a:rPr dirty="0"/>
              <a:t>Mano de </a:t>
            </a:r>
            <a:r>
              <a:rPr dirty="0" err="1"/>
              <a:t>Obra</a:t>
            </a:r>
            <a:endParaRPr dirty="0"/>
          </a:p>
        </p:txBody>
      </p:sp>
      <p:sp>
        <p:nvSpPr>
          <p:cNvPr id="224" name="Straight Connector 14"/>
          <p:cNvSpPr/>
          <p:nvPr/>
        </p:nvSpPr>
        <p:spPr>
          <a:xfrm flipH="1">
            <a:off x="12746910" y="2970921"/>
            <a:ext cx="4333" cy="2051343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25" name="Straight Connector 16"/>
          <p:cNvSpPr/>
          <p:nvPr/>
        </p:nvSpPr>
        <p:spPr>
          <a:xfrm flipH="1">
            <a:off x="11594937" y="3950513"/>
            <a:ext cx="1156330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" name="Oval 17"/>
          <p:cNvSpPr/>
          <p:nvPr/>
        </p:nvSpPr>
        <p:spPr>
          <a:xfrm>
            <a:off x="11181519" y="3754318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7" name="Oval 18"/>
          <p:cNvSpPr/>
          <p:nvPr/>
        </p:nvSpPr>
        <p:spPr>
          <a:xfrm>
            <a:off x="11228123" y="6475587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8" name="Straight Connector 19"/>
          <p:cNvSpPr/>
          <p:nvPr/>
        </p:nvSpPr>
        <p:spPr>
          <a:xfrm flipH="1">
            <a:off x="11641543" y="6682296"/>
            <a:ext cx="1156329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9" name="Straight Connector 20"/>
          <p:cNvSpPr/>
          <p:nvPr/>
        </p:nvSpPr>
        <p:spPr>
          <a:xfrm>
            <a:off x="12840124" y="5681294"/>
            <a:ext cx="1" cy="2143765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0" name="Straight Connector 6"/>
          <p:cNvSpPr/>
          <p:nvPr/>
        </p:nvSpPr>
        <p:spPr>
          <a:xfrm>
            <a:off x="13658850" y="11430000"/>
            <a:ext cx="9353550" cy="0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1" name="Rectangle 7"/>
          <p:cNvSpPr txBox="1"/>
          <p:nvPr/>
        </p:nvSpPr>
        <p:spPr>
          <a:xfrm>
            <a:off x="3125093" y="754617"/>
            <a:ext cx="4622722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64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El Problema</a:t>
            </a:r>
          </a:p>
        </p:txBody>
      </p:sp>
      <p:sp>
        <p:nvSpPr>
          <p:cNvPr id="232" name="Straight Connector 27"/>
          <p:cNvSpPr/>
          <p:nvPr/>
        </p:nvSpPr>
        <p:spPr>
          <a:xfrm>
            <a:off x="12846312" y="8469825"/>
            <a:ext cx="40418" cy="1982185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3" name="Straight Connector 28"/>
          <p:cNvSpPr/>
          <p:nvPr/>
        </p:nvSpPr>
        <p:spPr>
          <a:xfrm flipH="1">
            <a:off x="11690008" y="9484588"/>
            <a:ext cx="1156329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4" name="Oval 29"/>
          <p:cNvSpPr/>
          <p:nvPr/>
        </p:nvSpPr>
        <p:spPr>
          <a:xfrm>
            <a:off x="11276589" y="9294727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5" name="TextBox 35"/>
          <p:cNvSpPr txBox="1"/>
          <p:nvPr/>
        </p:nvSpPr>
        <p:spPr>
          <a:xfrm>
            <a:off x="11955537" y="11642038"/>
            <a:ext cx="12165159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4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GameChanger </a:t>
            </a:r>
            <a:r>
              <a:rPr b="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alcansa  2.5x la distancia de los cable típicos de RED</a:t>
            </a:r>
          </a:p>
        </p:txBody>
      </p:sp>
      <p:grpSp>
        <p:nvGrpSpPr>
          <p:cNvPr id="239" name="Group 43"/>
          <p:cNvGrpSpPr/>
          <p:nvPr/>
        </p:nvGrpSpPr>
        <p:grpSpPr>
          <a:xfrm>
            <a:off x="12352538" y="12915688"/>
            <a:ext cx="12031462" cy="463297"/>
            <a:chOff x="0" y="0"/>
            <a:chExt cx="12031462" cy="463295"/>
          </a:xfrm>
        </p:grpSpPr>
        <p:sp>
          <p:nvSpPr>
            <p:cNvPr id="236" name="Rectangle 33"/>
            <p:cNvSpPr/>
            <p:nvPr/>
          </p:nvSpPr>
          <p:spPr>
            <a:xfrm>
              <a:off x="766561" y="144712"/>
              <a:ext cx="11264901" cy="234951"/>
            </a:xfrm>
            <a:prstGeom prst="rect">
              <a:avLst/>
            </a:prstGeom>
            <a:gradFill flip="none" rotWithShape="1">
              <a:gsLst>
                <a:gs pos="0">
                  <a:srgbClr val="043D5D"/>
                </a:gs>
                <a:gs pos="50000">
                  <a:srgbClr val="005B94"/>
                </a:gs>
                <a:gs pos="99000">
                  <a:srgbClr val="043D5D"/>
                </a:gs>
              </a:gsLst>
              <a:lin ang="16200000" scaled="0"/>
            </a:gradFill>
            <a:ln w="12700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37" name="Picture 36" descr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780289" cy="463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" name="Straight Connector 38"/>
            <p:cNvSpPr/>
            <p:nvPr/>
          </p:nvSpPr>
          <p:spPr>
            <a:xfrm>
              <a:off x="766561" y="316476"/>
              <a:ext cx="112649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42" name="Group 44"/>
          <p:cNvGrpSpPr/>
          <p:nvPr/>
        </p:nvGrpSpPr>
        <p:grpSpPr>
          <a:xfrm>
            <a:off x="19149446" y="12287533"/>
            <a:ext cx="5234555" cy="463297"/>
            <a:chOff x="0" y="0"/>
            <a:chExt cx="5234554" cy="463295"/>
          </a:xfrm>
        </p:grpSpPr>
        <p:sp>
          <p:nvSpPr>
            <p:cNvPr id="240" name="Rectangle 34"/>
            <p:cNvSpPr/>
            <p:nvPr/>
          </p:nvSpPr>
          <p:spPr>
            <a:xfrm>
              <a:off x="735706" y="134187"/>
              <a:ext cx="4498849" cy="237743"/>
            </a:xfrm>
            <a:prstGeom prst="rect">
              <a:avLst/>
            </a:prstGeom>
            <a:gradFill flip="none" rotWithShape="1">
              <a:gsLst>
                <a:gs pos="0">
                  <a:srgbClr val="A6A6A6"/>
                </a:gs>
                <a:gs pos="51000">
                  <a:srgbClr val="808080"/>
                </a:gs>
                <a:gs pos="100000">
                  <a:srgbClr val="D1D3D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1" name="Picture 39" descr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92481" cy="463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3" name="Straight Connector 4"/>
          <p:cNvSpPr/>
          <p:nvPr/>
        </p:nvSpPr>
        <p:spPr>
          <a:xfrm flipH="1">
            <a:off x="19122409" y="12874439"/>
            <a:ext cx="5234055" cy="2065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4" name="Straight Connector 13"/>
          <p:cNvSpPr/>
          <p:nvPr/>
        </p:nvSpPr>
        <p:spPr>
          <a:xfrm flipV="1">
            <a:off x="19115533" y="12805605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5" name="Straight Connector 37"/>
          <p:cNvSpPr/>
          <p:nvPr/>
        </p:nvSpPr>
        <p:spPr>
          <a:xfrm flipV="1">
            <a:off x="24356464" y="12784953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8" name="Rectangle 15"/>
          <p:cNvGrpSpPr/>
          <p:nvPr/>
        </p:nvGrpSpPr>
        <p:grpSpPr>
          <a:xfrm>
            <a:off x="21429677" y="12715490"/>
            <a:ext cx="619519" cy="338552"/>
            <a:chOff x="-1" y="-1635"/>
            <a:chExt cx="619518" cy="338550"/>
          </a:xfrm>
        </p:grpSpPr>
        <p:sp>
          <p:nvSpPr>
            <p:cNvPr id="246" name="Rectangle"/>
            <p:cNvSpPr/>
            <p:nvPr/>
          </p:nvSpPr>
          <p:spPr>
            <a:xfrm>
              <a:off x="0" y="91922"/>
              <a:ext cx="619517" cy="1514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7" name="328’"/>
            <p:cNvSpPr txBox="1"/>
            <p:nvPr/>
          </p:nvSpPr>
          <p:spPr>
            <a:xfrm>
              <a:off x="-1" y="-1635"/>
              <a:ext cx="619518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1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rPr lang="es-CO" dirty="0"/>
                <a:t>100m</a:t>
              </a:r>
              <a:endParaRPr dirty="0"/>
            </a:p>
          </p:txBody>
        </p:sp>
      </p:grpSp>
      <p:sp>
        <p:nvSpPr>
          <p:cNvPr id="249" name="Straight Connector 41"/>
          <p:cNvSpPr/>
          <p:nvPr/>
        </p:nvSpPr>
        <p:spPr>
          <a:xfrm flipH="1">
            <a:off x="12371281" y="13392231"/>
            <a:ext cx="11980227" cy="11573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0" name="Straight Connector 42"/>
          <p:cNvSpPr/>
          <p:nvPr/>
        </p:nvSpPr>
        <p:spPr>
          <a:xfrm flipV="1">
            <a:off x="12362609" y="13438234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" name="Straight Connector 45"/>
          <p:cNvSpPr/>
          <p:nvPr/>
        </p:nvSpPr>
        <p:spPr>
          <a:xfrm flipV="1">
            <a:off x="24351506" y="13329123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4" name="Rectangle 46"/>
          <p:cNvGrpSpPr/>
          <p:nvPr/>
        </p:nvGrpSpPr>
        <p:grpSpPr>
          <a:xfrm>
            <a:off x="18040011" y="13280825"/>
            <a:ext cx="642767" cy="338552"/>
            <a:chOff x="-1" y="-1634"/>
            <a:chExt cx="642766" cy="338550"/>
          </a:xfrm>
        </p:grpSpPr>
        <p:sp>
          <p:nvSpPr>
            <p:cNvPr id="252" name="Rectangle"/>
            <p:cNvSpPr/>
            <p:nvPr/>
          </p:nvSpPr>
          <p:spPr>
            <a:xfrm>
              <a:off x="0" y="94167"/>
              <a:ext cx="642765" cy="1469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3" name="850’"/>
            <p:cNvSpPr txBox="1"/>
            <p:nvPr/>
          </p:nvSpPr>
          <p:spPr>
            <a:xfrm>
              <a:off x="-1" y="-1634"/>
              <a:ext cx="64276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1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rPr lang="es-CO" dirty="0"/>
                <a:t>259m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tangle 1"/>
          <p:cNvSpPr/>
          <p:nvPr/>
        </p:nvSpPr>
        <p:spPr>
          <a:xfrm>
            <a:off x="2419417" y="19334"/>
            <a:ext cx="21967972" cy="1371600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58" name="Rounded Rectangle 45"/>
          <p:cNvSpPr/>
          <p:nvPr/>
        </p:nvSpPr>
        <p:spPr>
          <a:xfrm>
            <a:off x="3001396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59" name="Rounded Rectangle 46"/>
          <p:cNvSpPr/>
          <p:nvPr/>
        </p:nvSpPr>
        <p:spPr>
          <a:xfrm>
            <a:off x="19023852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0" name="Rounded Rectangle 47"/>
          <p:cNvSpPr/>
          <p:nvPr/>
        </p:nvSpPr>
        <p:spPr>
          <a:xfrm>
            <a:off x="13683031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1" name="Rounded Rectangle 48"/>
          <p:cNvSpPr/>
          <p:nvPr/>
        </p:nvSpPr>
        <p:spPr>
          <a:xfrm>
            <a:off x="8342214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2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3" name="Rectangle 44"/>
          <p:cNvSpPr txBox="1"/>
          <p:nvPr/>
        </p:nvSpPr>
        <p:spPr>
          <a:xfrm>
            <a:off x="3283842" y="701560"/>
            <a:ext cx="15099667" cy="123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6900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b="1">
                <a:solidFill>
                  <a:srgbClr val="0070C0"/>
                </a:solidFill>
              </a:rPr>
              <a:t>PERIMAGUARD LOOPS</a:t>
            </a:r>
            <a:r>
              <a:t>? </a:t>
            </a:r>
          </a:p>
        </p:txBody>
      </p:sp>
      <p:sp>
        <p:nvSpPr>
          <p:cNvPr id="564" name="TextBox 50"/>
          <p:cNvSpPr txBox="1"/>
          <p:nvPr/>
        </p:nvSpPr>
        <p:spPr>
          <a:xfrm>
            <a:off x="2902595" y="12543219"/>
            <a:ext cx="511277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EL LADO MACHO SE ABRE Y SE AFIJA EN UN POSTE</a:t>
            </a:r>
          </a:p>
        </p:txBody>
      </p:sp>
      <p:sp>
        <p:nvSpPr>
          <p:cNvPr id="565" name="TextBox 51"/>
          <p:cNvSpPr txBox="1"/>
          <p:nvPr/>
        </p:nvSpPr>
        <p:spPr>
          <a:xfrm>
            <a:off x="8456235" y="12200516"/>
            <a:ext cx="4754882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SE AGREGA UNA RESISTENCIA EOL  </a:t>
            </a:r>
          </a:p>
          <a:p>
            <a: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LO MAS CERCANO AL PORTON</a:t>
            </a:r>
          </a:p>
        </p:txBody>
      </p:sp>
      <p:sp>
        <p:nvSpPr>
          <p:cNvPr id="566" name="TextBox 52"/>
          <p:cNvSpPr txBox="1"/>
          <p:nvPr/>
        </p:nvSpPr>
        <p:spPr>
          <a:xfrm>
            <a:off x="13651979" y="12587446"/>
            <a:ext cx="5112775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VISIBLE, ROBUSTO, INMUNIDAD CONTRA FALSAS ALARMAS</a:t>
            </a:r>
          </a:p>
        </p:txBody>
      </p:sp>
      <p:sp>
        <p:nvSpPr>
          <p:cNvPr id="567" name="TextBox 53"/>
          <p:cNvSpPr txBox="1"/>
          <p:nvPr/>
        </p:nvSpPr>
        <p:spPr>
          <a:xfrm>
            <a:off x="19149271" y="12515914"/>
            <a:ext cx="475488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SE DESCONECTA SIN ROMPERSE</a:t>
            </a:r>
          </a:p>
        </p:txBody>
      </p:sp>
      <p:pic>
        <p:nvPicPr>
          <p:cNvPr id="56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283" y="3121808"/>
            <a:ext cx="3460060" cy="3485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283" y="6928880"/>
            <a:ext cx="3460060" cy="4976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234" y="5658925"/>
            <a:ext cx="4864609" cy="4076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icture 23" descr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7042" y="5658925"/>
            <a:ext cx="4864609" cy="3247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icture 40" descr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5950" y="7571930"/>
            <a:ext cx="4864609" cy="1460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icture 41" descr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003" y="9947403"/>
            <a:ext cx="4864609" cy="1669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Picture 49" descr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7563" y="5919227"/>
            <a:ext cx="4864609" cy="73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42" descr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5950" y="3737154"/>
            <a:ext cx="4864609" cy="1267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32064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Rectangle 1"/>
          <p:cNvSpPr/>
          <p:nvPr/>
        </p:nvSpPr>
        <p:spPr>
          <a:xfrm>
            <a:off x="2419417" y="19334"/>
            <a:ext cx="21967972" cy="1371600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7" name="Rounded Rectangle 45"/>
          <p:cNvSpPr/>
          <p:nvPr/>
        </p:nvSpPr>
        <p:spPr>
          <a:xfrm>
            <a:off x="3001396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8" name="Rounded Rectangle 46"/>
          <p:cNvSpPr/>
          <p:nvPr/>
        </p:nvSpPr>
        <p:spPr>
          <a:xfrm>
            <a:off x="19023852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9" name="Rounded Rectangle 47"/>
          <p:cNvSpPr/>
          <p:nvPr/>
        </p:nvSpPr>
        <p:spPr>
          <a:xfrm>
            <a:off x="13683031" y="2722417"/>
            <a:ext cx="4937761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0" name="Rounded Rectangle 48"/>
          <p:cNvSpPr/>
          <p:nvPr/>
        </p:nvSpPr>
        <p:spPr>
          <a:xfrm>
            <a:off x="8342214" y="2722417"/>
            <a:ext cx="4937760" cy="9541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043D5D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1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42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66" y="275769"/>
            <a:ext cx="1885951" cy="1481283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Rectangle 43"/>
          <p:cNvSpPr txBox="1"/>
          <p:nvPr/>
        </p:nvSpPr>
        <p:spPr>
          <a:xfrm>
            <a:off x="3866728" y="495491"/>
            <a:ext cx="14558430" cy="109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PREGUNTAS FRECUENTES</a:t>
            </a:r>
          </a:p>
        </p:txBody>
      </p:sp>
      <p:sp>
        <p:nvSpPr>
          <p:cNvPr id="644" name="Rectangle 44"/>
          <p:cNvSpPr txBox="1"/>
          <p:nvPr/>
        </p:nvSpPr>
        <p:spPr>
          <a:xfrm>
            <a:off x="2932173" y="1594085"/>
            <a:ext cx="20942460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000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QUE MAS SE PUEDE PROTEGER? USOS CREATIVOS DE </a:t>
            </a:r>
            <a:r>
              <a:rPr>
                <a:solidFill>
                  <a:srgbClr val="0070C0"/>
                </a:solidFill>
              </a:rPr>
              <a:t>PERIMAGUARD LOOPS</a:t>
            </a:r>
            <a:r>
              <a:t>.</a:t>
            </a:r>
          </a:p>
        </p:txBody>
      </p:sp>
      <p:sp>
        <p:nvSpPr>
          <p:cNvPr id="645" name="TextBox 50"/>
          <p:cNvSpPr txBox="1"/>
          <p:nvPr/>
        </p:nvSpPr>
        <p:spPr>
          <a:xfrm>
            <a:off x="2902595" y="12543219"/>
            <a:ext cx="511277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SPLICE FROM 22/4 TO GATE SYSTEM WHIP</a:t>
            </a:r>
          </a:p>
        </p:txBody>
      </p:sp>
      <p:sp>
        <p:nvSpPr>
          <p:cNvPr id="646" name="TextBox 51"/>
          <p:cNvSpPr txBox="1"/>
          <p:nvPr/>
        </p:nvSpPr>
        <p:spPr>
          <a:xfrm>
            <a:off x="8456235" y="12384666"/>
            <a:ext cx="4754882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FIXED (FEMALE) SIDE MOUNTED BELOW BUMBER AT LOADING DOCK</a:t>
            </a:r>
          </a:p>
        </p:txBody>
      </p:sp>
      <p:sp>
        <p:nvSpPr>
          <p:cNvPr id="647" name="TextBox 52"/>
          <p:cNvSpPr txBox="1"/>
          <p:nvPr/>
        </p:nvSpPr>
        <p:spPr>
          <a:xfrm>
            <a:off x="13651979" y="12587446"/>
            <a:ext cx="5112775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MALE (LOOP) OPENS FOR TEMPORARY USE ON TRUCKS </a:t>
            </a:r>
          </a:p>
        </p:txBody>
      </p:sp>
      <p:sp>
        <p:nvSpPr>
          <p:cNvPr id="648" name="TextBox 53"/>
          <p:cNvSpPr txBox="1"/>
          <p:nvPr/>
        </p:nvSpPr>
        <p:spPr>
          <a:xfrm>
            <a:off x="19149271" y="12331765"/>
            <a:ext cx="4754881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2400" b="1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IF DOOR OPENS OR TRUCK PULLS AWAY – SYSTEM ALARMS</a:t>
            </a:r>
          </a:p>
        </p:txBody>
      </p:sp>
      <p:pic>
        <p:nvPicPr>
          <p:cNvPr id="64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678" y="3865383"/>
            <a:ext cx="4864609" cy="7272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865" y="3857611"/>
            <a:ext cx="4864609" cy="2736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790" y="6855817"/>
            <a:ext cx="4864609" cy="4281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Picture 13" descr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7830" y="3633232"/>
            <a:ext cx="4846321" cy="4330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3675" y="8400880"/>
            <a:ext cx="4854631" cy="2516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icture 36" descr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2685" y="5026031"/>
            <a:ext cx="4864609" cy="4901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Rectangle 1"/>
          <p:cNvSpPr/>
          <p:nvPr/>
        </p:nvSpPr>
        <p:spPr>
          <a:xfrm>
            <a:off x="2419417" y="19334"/>
            <a:ext cx="21967972" cy="1371600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8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9" name="Rectangle 44"/>
          <p:cNvSpPr txBox="1"/>
          <p:nvPr/>
        </p:nvSpPr>
        <p:spPr>
          <a:xfrm>
            <a:off x="3283842" y="701560"/>
            <a:ext cx="15099667" cy="123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6900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b="1">
                <a:solidFill>
                  <a:srgbClr val="0070C0"/>
                </a:solidFill>
              </a:rPr>
              <a:t>Proteccion de Portones</a:t>
            </a:r>
            <a:r>
              <a:t>? </a:t>
            </a:r>
          </a:p>
        </p:txBody>
      </p:sp>
      <p:pic>
        <p:nvPicPr>
          <p:cNvPr id="58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02" y="2287079"/>
            <a:ext cx="15290411" cy="102063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16050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Rectangle 1"/>
          <p:cNvSpPr/>
          <p:nvPr/>
        </p:nvSpPr>
        <p:spPr>
          <a:xfrm>
            <a:off x="2419417" y="19334"/>
            <a:ext cx="21967972" cy="1371600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3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84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66" y="275769"/>
            <a:ext cx="1885951" cy="1481283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Rectangle 43"/>
          <p:cNvSpPr txBox="1"/>
          <p:nvPr/>
        </p:nvSpPr>
        <p:spPr>
          <a:xfrm>
            <a:off x="3866728" y="495491"/>
            <a:ext cx="14558430" cy="109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PREGUNTAS FRECUENTES</a:t>
            </a:r>
          </a:p>
        </p:txBody>
      </p:sp>
      <p:sp>
        <p:nvSpPr>
          <p:cNvPr id="586" name="Rectangle 44"/>
          <p:cNvSpPr txBox="1"/>
          <p:nvPr/>
        </p:nvSpPr>
        <p:spPr>
          <a:xfrm>
            <a:off x="2932173" y="1594085"/>
            <a:ext cx="20942460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000">
                <a:solidFill>
                  <a:srgbClr val="043D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QUE MAS SE PUEDE PROTEGER? USOS CREATIVOS DE </a:t>
            </a:r>
            <a:r>
              <a:rPr>
                <a:solidFill>
                  <a:srgbClr val="0070C0"/>
                </a:solidFill>
              </a:rPr>
              <a:t>PERIMAGUARD LOOPS</a:t>
            </a:r>
            <a:r>
              <a:t>.</a:t>
            </a:r>
          </a:p>
        </p:txBody>
      </p:sp>
      <p:pic>
        <p:nvPicPr>
          <p:cNvPr id="58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1" y="2593959"/>
            <a:ext cx="4297923" cy="642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7289" y="2910608"/>
            <a:ext cx="5974512" cy="6019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459" y="9101080"/>
            <a:ext cx="13232641" cy="43586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527378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2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3" name="Rectangle 13"/>
          <p:cNvSpPr txBox="1"/>
          <p:nvPr/>
        </p:nvSpPr>
        <p:spPr>
          <a:xfrm>
            <a:off x="3456993" y="2218129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MINORISTA</a:t>
            </a:r>
          </a:p>
        </p:txBody>
      </p:sp>
      <p:sp>
        <p:nvSpPr>
          <p:cNvPr id="594" name="Rectangle 40"/>
          <p:cNvSpPr txBox="1"/>
          <p:nvPr/>
        </p:nvSpPr>
        <p:spPr>
          <a:xfrm>
            <a:off x="3456993" y="6520715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COMERCIAL / INDUSTRIAL</a:t>
            </a:r>
          </a:p>
        </p:txBody>
      </p:sp>
      <p:sp>
        <p:nvSpPr>
          <p:cNvPr id="595" name="Rectangle 20"/>
          <p:cNvSpPr txBox="1"/>
          <p:nvPr/>
        </p:nvSpPr>
        <p:spPr>
          <a:xfrm>
            <a:off x="3456993" y="9887525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CENTROS DE DISTRIBUCIÓN </a:t>
            </a:r>
          </a:p>
        </p:txBody>
      </p:sp>
      <p:sp>
        <p:nvSpPr>
          <p:cNvPr id="596" name="Rectangle 21"/>
          <p:cNvSpPr txBox="1"/>
          <p:nvPr/>
        </p:nvSpPr>
        <p:spPr>
          <a:xfrm>
            <a:off x="3709352" y="2988125"/>
            <a:ext cx="9338042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Que comercializan frente a sus tiendas.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Inventario en contenedores de almacenamiento.</a:t>
            </a:r>
          </a:p>
        </p:txBody>
      </p:sp>
      <p:sp>
        <p:nvSpPr>
          <p:cNvPr id="597" name="Rectangle 22"/>
          <p:cNvSpPr txBox="1"/>
          <p:nvPr/>
        </p:nvSpPr>
        <p:spPr>
          <a:xfrm>
            <a:off x="3683846" y="7453434"/>
            <a:ext cx="9338042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Los portones necesiten protección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No solo al aire libre! </a:t>
            </a:r>
          </a:p>
        </p:txBody>
      </p:sp>
      <p:sp>
        <p:nvSpPr>
          <p:cNvPr id="598" name="Rectangle 23"/>
          <p:cNvSpPr txBox="1"/>
          <p:nvPr/>
        </p:nvSpPr>
        <p:spPr>
          <a:xfrm>
            <a:off x="3683846" y="10823302"/>
            <a:ext cx="9338042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Muelles de carga en centros de distribución y almacenes</a:t>
            </a:r>
          </a:p>
        </p:txBody>
      </p:sp>
      <p:sp>
        <p:nvSpPr>
          <p:cNvPr id="599" name="Rectangle 17"/>
          <p:cNvSpPr txBox="1"/>
          <p:nvPr/>
        </p:nvSpPr>
        <p:spPr>
          <a:xfrm>
            <a:off x="3095467" y="624161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QUIEN ES EL CLIENTELA?</a:t>
            </a:r>
          </a:p>
        </p:txBody>
      </p:sp>
      <p:pic>
        <p:nvPicPr>
          <p:cNvPr id="60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592" y="2704765"/>
            <a:ext cx="11140794" cy="265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598" y="6803008"/>
            <a:ext cx="10434783" cy="2486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3598" y="9887525"/>
            <a:ext cx="10442449" cy="34396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671984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eguridad…"/>
          <p:cNvSpPr txBox="1">
            <a:spLocks noGrp="1"/>
          </p:cNvSpPr>
          <p:nvPr>
            <p:ph type="subTitle" sz="quarter" idx="1"/>
          </p:nvPr>
        </p:nvSpPr>
        <p:spPr>
          <a:xfrm>
            <a:off x="8842771" y="5071693"/>
            <a:ext cx="5169458" cy="41982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1400"/>
              </a:spcBef>
              <a:defRPr sz="6200" b="1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Seguridad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6200" b="1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Distancia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6200" b="1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Utilidad</a:t>
            </a:r>
          </a:p>
        </p:txBody>
      </p:sp>
      <p:grpSp>
        <p:nvGrpSpPr>
          <p:cNvPr id="714" name="Image Gallery"/>
          <p:cNvGrpSpPr/>
          <p:nvPr/>
        </p:nvGrpSpPr>
        <p:grpSpPr>
          <a:xfrm>
            <a:off x="17143702" y="996356"/>
            <a:ext cx="5169458" cy="6619607"/>
            <a:chOff x="0" y="0"/>
            <a:chExt cx="5169456" cy="6619606"/>
          </a:xfrm>
        </p:grpSpPr>
        <p:pic>
          <p:nvPicPr>
            <p:cNvPr id="712" name="index.png" descr="index.png"/>
            <p:cNvPicPr>
              <a:picLocks noChangeAspect="1"/>
            </p:cNvPicPr>
            <p:nvPr/>
          </p:nvPicPr>
          <p:blipFill>
            <a:blip r:embed="rId2"/>
            <a:srcRect t="5928" b="5928"/>
            <a:stretch>
              <a:fillRect/>
            </a:stretch>
          </p:blipFill>
          <p:spPr>
            <a:xfrm>
              <a:off x="0" y="0"/>
              <a:ext cx="5169457" cy="5057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3" name="Cable de Red: 200 m PoE y Data…"/>
            <p:cNvSpPr/>
            <p:nvPr/>
          </p:nvSpPr>
          <p:spPr>
            <a:xfrm>
              <a:off x="0" y="5133706"/>
              <a:ext cx="5169457" cy="14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>
                <a:defRPr sz="2700"/>
              </a:pPr>
              <a:r>
                <a:t>Cable de Red: 200 m PoE y Data</a:t>
              </a:r>
            </a:p>
            <a:p>
              <a:pPr>
                <a:defRPr sz="2700"/>
              </a:pPr>
              <a:r>
                <a:t>Cable para OSDP</a:t>
              </a:r>
            </a:p>
            <a:p>
              <a:pPr>
                <a:defRPr sz="2700"/>
              </a:pPr>
              <a:r>
                <a:t>Perimaguard Para Exterior</a:t>
              </a:r>
            </a:p>
          </p:txBody>
        </p:sp>
      </p:grpSp>
      <p:grpSp>
        <p:nvGrpSpPr>
          <p:cNvPr id="717" name="Image Gallery"/>
          <p:cNvGrpSpPr/>
          <p:nvPr/>
        </p:nvGrpSpPr>
        <p:grpSpPr>
          <a:xfrm>
            <a:off x="1062890" y="8794089"/>
            <a:ext cx="5523767" cy="2473913"/>
            <a:chOff x="0" y="0"/>
            <a:chExt cx="5523766" cy="2473911"/>
          </a:xfrm>
        </p:grpSpPr>
        <p:pic>
          <p:nvPicPr>
            <p:cNvPr id="715" name="Pink Black Luxury Elegant Personal Brand Logo.png" descr="Pink Black Luxury Elegant Personal Brand Logo.png"/>
            <p:cNvPicPr>
              <a:picLocks noChangeAspect="1"/>
            </p:cNvPicPr>
            <p:nvPr/>
          </p:nvPicPr>
          <p:blipFill>
            <a:blip r:embed="rId3"/>
            <a:srcRect t="34274" b="34274"/>
            <a:stretch>
              <a:fillRect/>
            </a:stretch>
          </p:blipFill>
          <p:spPr>
            <a:xfrm>
              <a:off x="0" y="0"/>
              <a:ext cx="5523767" cy="1737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6" name="www.international.net"/>
            <p:cNvSpPr/>
            <p:nvPr/>
          </p:nvSpPr>
          <p:spPr>
            <a:xfrm>
              <a:off x="0" y="1813511"/>
              <a:ext cx="5523767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 u="sng">
                  <a:hlinkClick r:id="rId4"/>
                </a:defRPr>
              </a:lvl1pPr>
            </a:lstStyle>
            <a:p>
              <a:pPr>
                <a:defRPr u="none"/>
              </a:pPr>
              <a:r>
                <a:rPr u="sng">
                  <a:hlinkClick r:id="rId4"/>
                </a:rPr>
                <a:t>www.international.net</a:t>
              </a:r>
            </a:p>
          </p:txBody>
        </p:sp>
      </p:grpSp>
      <p:pic>
        <p:nvPicPr>
          <p:cNvPr id="718" name="Screenshot 2023-02-24 at 8.50.19 AM.png" descr="Screenshot 2023-02-24 at 8.50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473" y="11432567"/>
            <a:ext cx="3530601" cy="105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6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6" y="275769"/>
            <a:ext cx="1885951" cy="1481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23" descr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453" y="0"/>
            <a:ext cx="9096381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Group 24"/>
          <p:cNvGrpSpPr/>
          <p:nvPr/>
        </p:nvGrpSpPr>
        <p:grpSpPr>
          <a:xfrm>
            <a:off x="2384543" y="-2835"/>
            <a:ext cx="9158201" cy="13721670"/>
            <a:chOff x="0" y="0"/>
            <a:chExt cx="9158199" cy="13721669"/>
          </a:xfrm>
        </p:grpSpPr>
        <p:sp>
          <p:nvSpPr>
            <p:cNvPr id="178" name="Rectangle 5"/>
            <p:cNvSpPr/>
            <p:nvPr/>
          </p:nvSpPr>
          <p:spPr>
            <a:xfrm>
              <a:off x="0" y="0"/>
              <a:ext cx="9158200" cy="13715999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9" name="Freeform 1"/>
            <p:cNvSpPr/>
            <p:nvPr/>
          </p:nvSpPr>
          <p:spPr>
            <a:xfrm>
              <a:off x="2554305" y="-1"/>
              <a:ext cx="6508450" cy="13721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0" name="Freeform 2"/>
            <p:cNvSpPr/>
            <p:nvPr/>
          </p:nvSpPr>
          <p:spPr>
            <a:xfrm>
              <a:off x="2120604" y="5670"/>
              <a:ext cx="6921084" cy="918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2" name="Rectangle 9"/>
          <p:cNvSpPr txBox="1"/>
          <p:nvPr/>
        </p:nvSpPr>
        <p:spPr>
          <a:xfrm>
            <a:off x="13149054" y="525887"/>
            <a:ext cx="10373143" cy="951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Ancho de Banda ?</a:t>
            </a:r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Cat 3….. 10Mbs …………..…100m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Cat 4 …. 16 Mbps……….…. 100m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Cat 5……100 Mbps…………..100m 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Cat 5e ….   1 Gbps….…..……100m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Cat 6……..1 Gbps…………….100m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4600" b="1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CO" dirty="0"/>
          </a:p>
          <a:p>
            <a:pPr marL="685800" indent="-685800" algn="l" defTabSz="1828800">
              <a:buSzPct val="100000"/>
              <a:buFont typeface="Arial"/>
              <a:buChar char="•"/>
              <a:defRPr sz="4600" b="1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n-US" dirty="0"/>
          </a:p>
          <a:p>
            <a:pPr marL="685800" indent="-685800" algn="l" defTabSz="1828800">
              <a:buSzPct val="100000"/>
              <a:buFont typeface="Arial"/>
              <a:buChar char="•"/>
              <a:defRPr sz="4600" b="1">
                <a:solidFill>
                  <a:schemeClr val="accent5">
                    <a:satOff val="18430"/>
                    <a:lumOff val="-14768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GameChanger</a:t>
            </a:r>
            <a:r>
              <a:rPr dirty="0"/>
              <a:t> 2.5 </a:t>
            </a:r>
            <a:r>
              <a:rPr dirty="0" err="1"/>
              <a:t>Gbs</a:t>
            </a:r>
            <a:r>
              <a:rPr dirty="0"/>
              <a:t> ……..</a:t>
            </a:r>
            <a:r>
              <a:rPr dirty="0">
                <a:solidFill>
                  <a:schemeClr val="accent6">
                    <a:hueOff val="395132"/>
                    <a:satOff val="5857"/>
                    <a:lumOff val="-32135"/>
                  </a:schemeClr>
                </a:solidFill>
              </a:rPr>
              <a:t>200m</a:t>
            </a:r>
          </a:p>
        </p:txBody>
      </p:sp>
      <p:sp>
        <p:nvSpPr>
          <p:cNvPr id="183" name="Straight Connector 14"/>
          <p:cNvSpPr/>
          <p:nvPr/>
        </p:nvSpPr>
        <p:spPr>
          <a:xfrm>
            <a:off x="12752374" y="2762255"/>
            <a:ext cx="53913" cy="4502627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4" name="Straight Connector 16"/>
          <p:cNvSpPr/>
          <p:nvPr/>
        </p:nvSpPr>
        <p:spPr>
          <a:xfrm flipH="1">
            <a:off x="11616013" y="4793113"/>
            <a:ext cx="1151973" cy="0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5" name="Oval 17"/>
          <p:cNvSpPr/>
          <p:nvPr/>
        </p:nvSpPr>
        <p:spPr>
          <a:xfrm>
            <a:off x="11202595" y="4564677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6" name="Oval 18"/>
          <p:cNvSpPr/>
          <p:nvPr/>
        </p:nvSpPr>
        <p:spPr>
          <a:xfrm>
            <a:off x="11229255" y="9246751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7" name="Straight Connector 19"/>
          <p:cNvSpPr/>
          <p:nvPr/>
        </p:nvSpPr>
        <p:spPr>
          <a:xfrm flipH="1">
            <a:off x="11642675" y="9453460"/>
            <a:ext cx="1163612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8" name="Straight Connector 20"/>
          <p:cNvSpPr/>
          <p:nvPr/>
        </p:nvSpPr>
        <p:spPr>
          <a:xfrm>
            <a:off x="12841256" y="8452458"/>
            <a:ext cx="1" cy="2143765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" name="Straight Connector 6"/>
          <p:cNvSpPr/>
          <p:nvPr/>
        </p:nvSpPr>
        <p:spPr>
          <a:xfrm>
            <a:off x="13658850" y="11430000"/>
            <a:ext cx="9353550" cy="0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Rectangle 7"/>
          <p:cNvSpPr txBox="1"/>
          <p:nvPr/>
        </p:nvSpPr>
        <p:spPr>
          <a:xfrm>
            <a:off x="3125093" y="754617"/>
            <a:ext cx="8327550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64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Historial Cable de Red</a:t>
            </a:r>
          </a:p>
        </p:txBody>
      </p:sp>
      <p:sp>
        <p:nvSpPr>
          <p:cNvPr id="194" name="TextBox 35"/>
          <p:cNvSpPr txBox="1"/>
          <p:nvPr/>
        </p:nvSpPr>
        <p:spPr>
          <a:xfrm>
            <a:off x="11955537" y="11642038"/>
            <a:ext cx="12165159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4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GameChanger </a:t>
            </a:r>
            <a:r>
              <a:rPr b="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alcansa  2.5x la distancia de los cable típicos de RED</a:t>
            </a:r>
          </a:p>
        </p:txBody>
      </p:sp>
      <p:grpSp>
        <p:nvGrpSpPr>
          <p:cNvPr id="198" name="Group 43"/>
          <p:cNvGrpSpPr/>
          <p:nvPr/>
        </p:nvGrpSpPr>
        <p:grpSpPr>
          <a:xfrm>
            <a:off x="12352538" y="12915688"/>
            <a:ext cx="12031462" cy="463297"/>
            <a:chOff x="0" y="0"/>
            <a:chExt cx="12031462" cy="463295"/>
          </a:xfrm>
        </p:grpSpPr>
        <p:sp>
          <p:nvSpPr>
            <p:cNvPr id="195" name="Rectangle 33"/>
            <p:cNvSpPr/>
            <p:nvPr/>
          </p:nvSpPr>
          <p:spPr>
            <a:xfrm>
              <a:off x="766561" y="144712"/>
              <a:ext cx="11264901" cy="234951"/>
            </a:xfrm>
            <a:prstGeom prst="rect">
              <a:avLst/>
            </a:prstGeom>
            <a:gradFill flip="none" rotWithShape="1">
              <a:gsLst>
                <a:gs pos="0">
                  <a:srgbClr val="043D5D"/>
                </a:gs>
                <a:gs pos="50000">
                  <a:srgbClr val="005B94"/>
                </a:gs>
                <a:gs pos="99000">
                  <a:srgbClr val="043D5D"/>
                </a:gs>
              </a:gsLst>
              <a:lin ang="16200000" scaled="0"/>
            </a:gradFill>
            <a:ln w="12700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96" name="Picture 36" descr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780289" cy="463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Straight Connector 38"/>
            <p:cNvSpPr/>
            <p:nvPr/>
          </p:nvSpPr>
          <p:spPr>
            <a:xfrm>
              <a:off x="766561" y="316476"/>
              <a:ext cx="112649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01" name="Group 44"/>
          <p:cNvGrpSpPr/>
          <p:nvPr/>
        </p:nvGrpSpPr>
        <p:grpSpPr>
          <a:xfrm>
            <a:off x="19149446" y="12287533"/>
            <a:ext cx="5234555" cy="463297"/>
            <a:chOff x="0" y="0"/>
            <a:chExt cx="5234554" cy="463295"/>
          </a:xfrm>
        </p:grpSpPr>
        <p:sp>
          <p:nvSpPr>
            <p:cNvPr id="199" name="Rectangle 34"/>
            <p:cNvSpPr/>
            <p:nvPr/>
          </p:nvSpPr>
          <p:spPr>
            <a:xfrm>
              <a:off x="735706" y="134187"/>
              <a:ext cx="4498849" cy="237743"/>
            </a:xfrm>
            <a:prstGeom prst="rect">
              <a:avLst/>
            </a:prstGeom>
            <a:gradFill flip="none" rotWithShape="1">
              <a:gsLst>
                <a:gs pos="0">
                  <a:srgbClr val="A6A6A6"/>
                </a:gs>
                <a:gs pos="51000">
                  <a:srgbClr val="808080"/>
                </a:gs>
                <a:gs pos="100000">
                  <a:srgbClr val="D1D3D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00" name="Picture 39" descr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92481" cy="463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" name="Straight Connector 4"/>
          <p:cNvSpPr/>
          <p:nvPr/>
        </p:nvSpPr>
        <p:spPr>
          <a:xfrm flipH="1">
            <a:off x="19122409" y="12874439"/>
            <a:ext cx="5234055" cy="2065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3" name="Straight Connector 13"/>
          <p:cNvSpPr/>
          <p:nvPr/>
        </p:nvSpPr>
        <p:spPr>
          <a:xfrm flipV="1">
            <a:off x="19115533" y="12805605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4" name="Straight Connector 37"/>
          <p:cNvSpPr/>
          <p:nvPr/>
        </p:nvSpPr>
        <p:spPr>
          <a:xfrm flipV="1">
            <a:off x="24356464" y="12784953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07" name="Rectangle 15"/>
          <p:cNvGrpSpPr/>
          <p:nvPr/>
        </p:nvGrpSpPr>
        <p:grpSpPr>
          <a:xfrm>
            <a:off x="21429677" y="12715490"/>
            <a:ext cx="619519" cy="338552"/>
            <a:chOff x="-1" y="-1635"/>
            <a:chExt cx="619518" cy="338550"/>
          </a:xfrm>
        </p:grpSpPr>
        <p:sp>
          <p:nvSpPr>
            <p:cNvPr id="205" name="Rectangle"/>
            <p:cNvSpPr/>
            <p:nvPr/>
          </p:nvSpPr>
          <p:spPr>
            <a:xfrm>
              <a:off x="0" y="91922"/>
              <a:ext cx="619517" cy="1514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6" name="328’"/>
            <p:cNvSpPr txBox="1"/>
            <p:nvPr/>
          </p:nvSpPr>
          <p:spPr>
            <a:xfrm>
              <a:off x="-1" y="-1635"/>
              <a:ext cx="61951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1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rPr lang="es-CO" dirty="0"/>
                <a:t>100m</a:t>
              </a:r>
              <a:endParaRPr dirty="0"/>
            </a:p>
          </p:txBody>
        </p:sp>
      </p:grpSp>
      <p:sp>
        <p:nvSpPr>
          <p:cNvPr id="208" name="Straight Connector 41"/>
          <p:cNvSpPr/>
          <p:nvPr/>
        </p:nvSpPr>
        <p:spPr>
          <a:xfrm flipH="1">
            <a:off x="12371281" y="13392231"/>
            <a:ext cx="11980227" cy="11573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9" name="Straight Connector 42"/>
          <p:cNvSpPr/>
          <p:nvPr/>
        </p:nvSpPr>
        <p:spPr>
          <a:xfrm flipV="1">
            <a:off x="12362609" y="13438234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" name="Straight Connector 45"/>
          <p:cNvSpPr/>
          <p:nvPr/>
        </p:nvSpPr>
        <p:spPr>
          <a:xfrm flipV="1">
            <a:off x="24351506" y="13329123"/>
            <a:ext cx="1" cy="172085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3" name="Rectangle 46"/>
          <p:cNvGrpSpPr/>
          <p:nvPr/>
        </p:nvGrpSpPr>
        <p:grpSpPr>
          <a:xfrm>
            <a:off x="18040011" y="13280825"/>
            <a:ext cx="642767" cy="338552"/>
            <a:chOff x="-1" y="-1634"/>
            <a:chExt cx="642766" cy="338550"/>
          </a:xfrm>
        </p:grpSpPr>
        <p:sp>
          <p:nvSpPr>
            <p:cNvPr id="211" name="Rectangle"/>
            <p:cNvSpPr/>
            <p:nvPr/>
          </p:nvSpPr>
          <p:spPr>
            <a:xfrm>
              <a:off x="0" y="94167"/>
              <a:ext cx="642765" cy="1469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2" name="850’"/>
            <p:cNvSpPr txBox="1"/>
            <p:nvPr/>
          </p:nvSpPr>
          <p:spPr>
            <a:xfrm>
              <a:off x="-1" y="-1634"/>
              <a:ext cx="642763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1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rPr lang="es-CO" dirty="0"/>
                <a:t>259m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9" name="Picture 23" descr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418" y="0"/>
            <a:ext cx="9142741" cy="13715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" name="Group 24"/>
          <p:cNvGrpSpPr/>
          <p:nvPr/>
        </p:nvGrpSpPr>
        <p:grpSpPr>
          <a:xfrm>
            <a:off x="15378199" y="-1"/>
            <a:ext cx="9248704" cy="13721671"/>
            <a:chOff x="0" y="0"/>
            <a:chExt cx="9248702" cy="13721669"/>
          </a:xfrm>
        </p:grpSpPr>
        <p:sp>
          <p:nvSpPr>
            <p:cNvPr id="260" name="Rectangle 5"/>
            <p:cNvSpPr/>
            <p:nvPr/>
          </p:nvSpPr>
          <p:spPr>
            <a:xfrm>
              <a:off x="0" y="0"/>
              <a:ext cx="9248704" cy="13715999"/>
            </a:xfrm>
            <a:prstGeom prst="rect">
              <a:avLst/>
            </a:prstGeom>
            <a:solidFill>
              <a:srgbClr val="F2F2F2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1" name="Freeform 1"/>
            <p:cNvSpPr/>
            <p:nvPr/>
          </p:nvSpPr>
          <p:spPr>
            <a:xfrm>
              <a:off x="2579547" y="-1"/>
              <a:ext cx="6572768" cy="13721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71" y="0"/>
                  </a:lnTo>
                  <a:lnTo>
                    <a:pt x="21600" y="0"/>
                  </a:lnTo>
                  <a:cubicBezTo>
                    <a:pt x="21575" y="7200"/>
                    <a:pt x="21550" y="14400"/>
                    <a:pt x="215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43D5D">
                <a:alpha val="5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2" name="Freeform 2"/>
            <p:cNvSpPr/>
            <p:nvPr/>
          </p:nvSpPr>
          <p:spPr>
            <a:xfrm>
              <a:off x="2141560" y="5670"/>
              <a:ext cx="6989481" cy="918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81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D1D3D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64" name="Rectangle 9"/>
          <p:cNvSpPr txBox="1"/>
          <p:nvPr/>
        </p:nvSpPr>
        <p:spPr>
          <a:xfrm>
            <a:off x="2800324" y="441099"/>
            <a:ext cx="11708452" cy="9664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1 Gb/s y PoE+ </a:t>
            </a:r>
            <a:r>
              <a:rPr lang="es-CO" dirty="0"/>
              <a:t>a </a:t>
            </a:r>
            <a:r>
              <a:rPr dirty="0"/>
              <a:t>mas </a:t>
            </a:r>
            <a:r>
              <a:rPr lang="es-CO" dirty="0"/>
              <a:t>d</a:t>
            </a:r>
            <a:r>
              <a:rPr dirty="0"/>
              <a:t>e 200m ?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Suporta</a:t>
            </a:r>
            <a:r>
              <a:rPr dirty="0"/>
              <a:t> Ethernet y PoE+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2.5Gbps o 1 Gbps hasta 656 pies (</a:t>
            </a:r>
            <a:r>
              <a:rPr dirty="0">
                <a:solidFill>
                  <a:schemeClr val="accent5">
                    <a:satOff val="18430"/>
                    <a:lumOff val="-14768"/>
                  </a:schemeClr>
                </a:solidFill>
              </a:rPr>
              <a:t>200m</a:t>
            </a:r>
            <a:r>
              <a:rPr dirty="0"/>
              <a:t>)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10 Mbps hasta 850 pies (</a:t>
            </a:r>
            <a:r>
              <a:rPr dirty="0">
                <a:solidFill>
                  <a:schemeClr val="accent5">
                    <a:satOff val="18430"/>
                    <a:lumOff val="-14768"/>
                  </a:schemeClr>
                </a:solidFill>
              </a:rPr>
              <a:t>259m</a:t>
            </a:r>
            <a:r>
              <a:rPr dirty="0"/>
              <a:t>)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Certificación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campo con </a:t>
            </a:r>
            <a:r>
              <a:rPr dirty="0" err="1"/>
              <a:t>Equipos</a:t>
            </a:r>
            <a:r>
              <a:rPr dirty="0"/>
              <a:t>: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AEM 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Fluke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Ideal</a:t>
            </a:r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Netscout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Softing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Viavi</a:t>
            </a:r>
          </a:p>
        </p:txBody>
      </p:sp>
      <p:sp>
        <p:nvSpPr>
          <p:cNvPr id="265" name="Straight Connector 14"/>
          <p:cNvSpPr/>
          <p:nvPr/>
        </p:nvSpPr>
        <p:spPr>
          <a:xfrm flipH="1">
            <a:off x="13740942" y="2713889"/>
            <a:ext cx="4333" cy="2051343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6" name="Straight Connector 16"/>
          <p:cNvSpPr/>
          <p:nvPr/>
        </p:nvSpPr>
        <p:spPr>
          <a:xfrm flipH="1" flipV="1">
            <a:off x="13740942" y="3723121"/>
            <a:ext cx="1607365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7" name="Oval 17"/>
          <p:cNvSpPr/>
          <p:nvPr/>
        </p:nvSpPr>
        <p:spPr>
          <a:xfrm>
            <a:off x="15256671" y="3518149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8" name="Straight Connector 19"/>
          <p:cNvSpPr/>
          <p:nvPr/>
        </p:nvSpPr>
        <p:spPr>
          <a:xfrm flipH="1">
            <a:off x="13762795" y="8400112"/>
            <a:ext cx="1607623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9" name="Straight Connector 20"/>
          <p:cNvSpPr/>
          <p:nvPr/>
        </p:nvSpPr>
        <p:spPr>
          <a:xfrm>
            <a:off x="13740942" y="6280152"/>
            <a:ext cx="21855" cy="4411294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0" name="Straight Connector 6"/>
          <p:cNvSpPr/>
          <p:nvPr/>
        </p:nvSpPr>
        <p:spPr>
          <a:xfrm flipV="1">
            <a:off x="3292219" y="11170814"/>
            <a:ext cx="11216557" cy="865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1" name="Rectangle 7"/>
          <p:cNvSpPr txBox="1"/>
          <p:nvPr/>
        </p:nvSpPr>
        <p:spPr>
          <a:xfrm>
            <a:off x="17391011" y="469142"/>
            <a:ext cx="6654722" cy="213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r" defTabSz="1828800">
              <a:defRPr sz="64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Esta Solución</a:t>
            </a:r>
          </a:p>
          <a:p>
            <a:pPr algn="r" defTabSz="1828800">
              <a:defRPr sz="64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Cambia el Juego</a:t>
            </a:r>
          </a:p>
        </p:txBody>
      </p:sp>
      <p:sp>
        <p:nvSpPr>
          <p:cNvPr id="272" name="Oval 18"/>
          <p:cNvSpPr/>
          <p:nvPr/>
        </p:nvSpPr>
        <p:spPr>
          <a:xfrm>
            <a:off x="15217757" y="8182991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3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437" y="6714604"/>
            <a:ext cx="3408729" cy="4411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 8"/>
          <p:cNvSpPr/>
          <p:nvPr/>
        </p:nvSpPr>
        <p:spPr>
          <a:xfrm>
            <a:off x="2" y="0"/>
            <a:ext cx="24384001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1" name="Rectangle 16"/>
          <p:cNvSpPr txBox="1"/>
          <p:nvPr/>
        </p:nvSpPr>
        <p:spPr>
          <a:xfrm>
            <a:off x="2563289" y="476045"/>
            <a:ext cx="21729272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CUÁL ES LA DISTANCIA MÁXIMA</a:t>
            </a:r>
          </a:p>
          <a:p>
            <a:pPr defTabSz="1828800">
              <a:defRPr sz="6000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QUE SE PUEDE CABLEAR CON GAMECHANGER?</a:t>
            </a:r>
          </a:p>
        </p:txBody>
      </p:sp>
      <p:sp>
        <p:nvSpPr>
          <p:cNvPr id="342" name="Rectangle 9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3" name="Rectangle 12"/>
          <p:cNvSpPr txBox="1"/>
          <p:nvPr/>
        </p:nvSpPr>
        <p:spPr>
          <a:xfrm>
            <a:off x="4865158" y="2230296"/>
            <a:ext cx="17130180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50000"/>
              </a:lnSpc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…y otras preguntas frecuentes</a:t>
            </a:r>
          </a:p>
        </p:txBody>
      </p:sp>
      <p:sp>
        <p:nvSpPr>
          <p:cNvPr id="344" name="Rectangle 13"/>
          <p:cNvSpPr txBox="1"/>
          <p:nvPr/>
        </p:nvSpPr>
        <p:spPr>
          <a:xfrm>
            <a:off x="2788195" y="4433206"/>
            <a:ext cx="9476487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50000"/>
              </a:lnSpc>
              <a:defRPr sz="3600"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2.5 Gbps o 1 Gbps </a:t>
            </a:r>
            <a:r>
              <a:rPr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hasta 656 pies (200m)</a:t>
            </a:r>
          </a:p>
        </p:txBody>
      </p:sp>
      <p:grpSp>
        <p:nvGrpSpPr>
          <p:cNvPr id="348" name="Group 4"/>
          <p:cNvGrpSpPr/>
          <p:nvPr/>
        </p:nvGrpSpPr>
        <p:grpSpPr>
          <a:xfrm>
            <a:off x="2416030" y="5497069"/>
            <a:ext cx="8994023" cy="463297"/>
            <a:chOff x="0" y="0"/>
            <a:chExt cx="8994022" cy="463296"/>
          </a:xfrm>
        </p:grpSpPr>
        <p:pic>
          <p:nvPicPr>
            <p:cNvPr id="345" name="Picture 17" descr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213734" y="-1"/>
              <a:ext cx="780289" cy="463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" name="Rectangle 15"/>
            <p:cNvSpPr/>
            <p:nvPr/>
          </p:nvSpPr>
          <p:spPr>
            <a:xfrm>
              <a:off x="0" y="122032"/>
              <a:ext cx="8229601" cy="234951"/>
            </a:xfrm>
            <a:prstGeom prst="rect">
              <a:avLst/>
            </a:prstGeom>
            <a:gradFill flip="none" rotWithShape="1">
              <a:gsLst>
                <a:gs pos="0">
                  <a:srgbClr val="043D5D"/>
                </a:gs>
                <a:gs pos="50000">
                  <a:srgbClr val="005B94"/>
                </a:gs>
                <a:gs pos="99000">
                  <a:srgbClr val="043D5D"/>
                </a:gs>
              </a:gsLst>
              <a:lin ang="16200000" scaled="0"/>
            </a:gradFill>
            <a:ln w="12700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7" name="Straight Connector 18"/>
            <p:cNvSpPr/>
            <p:nvPr/>
          </p:nvSpPr>
          <p:spPr>
            <a:xfrm>
              <a:off x="0" y="167519"/>
              <a:ext cx="82296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49" name="Rectangle 19"/>
          <p:cNvSpPr txBox="1"/>
          <p:nvPr/>
        </p:nvSpPr>
        <p:spPr>
          <a:xfrm>
            <a:off x="2790053" y="7091484"/>
            <a:ext cx="8187707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50000"/>
              </a:lnSpc>
              <a:defRPr sz="3600"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10 Mbps </a:t>
            </a:r>
            <a:r>
              <a:rPr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hasta 850 pies (259m)</a:t>
            </a:r>
          </a:p>
        </p:txBody>
      </p:sp>
      <p:grpSp>
        <p:nvGrpSpPr>
          <p:cNvPr id="353" name="Group 2"/>
          <p:cNvGrpSpPr/>
          <p:nvPr/>
        </p:nvGrpSpPr>
        <p:grpSpPr>
          <a:xfrm>
            <a:off x="2417885" y="8155347"/>
            <a:ext cx="11417566" cy="463297"/>
            <a:chOff x="0" y="0"/>
            <a:chExt cx="11417564" cy="463296"/>
          </a:xfrm>
        </p:grpSpPr>
        <p:pic>
          <p:nvPicPr>
            <p:cNvPr id="350" name="Picture 20" descr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0637276" y="-1"/>
              <a:ext cx="780289" cy="463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Rectangle 22"/>
            <p:cNvSpPr/>
            <p:nvPr/>
          </p:nvSpPr>
          <p:spPr>
            <a:xfrm>
              <a:off x="-1" y="122032"/>
              <a:ext cx="10657334" cy="234951"/>
            </a:xfrm>
            <a:prstGeom prst="rect">
              <a:avLst/>
            </a:prstGeom>
            <a:gradFill flip="none" rotWithShape="1">
              <a:gsLst>
                <a:gs pos="0">
                  <a:srgbClr val="043D5D"/>
                </a:gs>
                <a:gs pos="50000">
                  <a:srgbClr val="005B94"/>
                </a:gs>
                <a:gs pos="99000">
                  <a:srgbClr val="043D5D"/>
                </a:gs>
              </a:gsLst>
              <a:lin ang="16200000" scaled="0"/>
            </a:gradFill>
            <a:ln w="12700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2" name="Straight Connector 23"/>
            <p:cNvSpPr/>
            <p:nvPr/>
          </p:nvSpPr>
          <p:spPr>
            <a:xfrm>
              <a:off x="-1" y="167519"/>
              <a:ext cx="10657334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54" name="Straight Connector 25"/>
          <p:cNvSpPr/>
          <p:nvPr/>
        </p:nvSpPr>
        <p:spPr>
          <a:xfrm>
            <a:off x="4314092" y="10137477"/>
            <a:ext cx="1" cy="3002338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5" name="Straight Connector 26"/>
          <p:cNvSpPr/>
          <p:nvPr/>
        </p:nvSpPr>
        <p:spPr>
          <a:xfrm flipH="1">
            <a:off x="3128999" y="11627523"/>
            <a:ext cx="1129406" cy="0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6" name="Oval 27"/>
          <p:cNvSpPr/>
          <p:nvPr/>
        </p:nvSpPr>
        <p:spPr>
          <a:xfrm>
            <a:off x="2716272" y="11424073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7" name="Rectangle 28"/>
          <p:cNvSpPr txBox="1"/>
          <p:nvPr/>
        </p:nvSpPr>
        <p:spPr>
          <a:xfrm>
            <a:off x="4717206" y="9928958"/>
            <a:ext cx="10711328" cy="3414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50000"/>
              </a:lnSpc>
              <a:defRPr sz="3600"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CONSEJO PARA CABLEADOS 656 – 850’: </a:t>
            </a:r>
          </a:p>
          <a:p>
            <a:pPr algn="l" defTabSz="1828800">
              <a:lnSpc>
                <a:spcPct val="150000"/>
              </a:lnSpc>
              <a:defRPr sz="3600"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Configura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el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puerto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del switch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10 Mb/s para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evitar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la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negociación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automática</a:t>
            </a:r>
            <a:r>
              <a:rPr lang="es-CO"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y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forzará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una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conexión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confiable</a:t>
            </a:r>
            <a:r>
              <a:rPr dirty="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</a:p>
        </p:txBody>
      </p:sp>
      <p:grpSp>
        <p:nvGrpSpPr>
          <p:cNvPr id="360" name="Group 7"/>
          <p:cNvGrpSpPr/>
          <p:nvPr/>
        </p:nvGrpSpPr>
        <p:grpSpPr>
          <a:xfrm>
            <a:off x="16576430" y="3540370"/>
            <a:ext cx="7404460" cy="9599443"/>
            <a:chOff x="0" y="0"/>
            <a:chExt cx="7404459" cy="9599441"/>
          </a:xfrm>
        </p:grpSpPr>
        <p:sp>
          <p:nvSpPr>
            <p:cNvPr id="358" name="Rectangle 6"/>
            <p:cNvSpPr/>
            <p:nvPr/>
          </p:nvSpPr>
          <p:spPr>
            <a:xfrm>
              <a:off x="23446" y="0"/>
              <a:ext cx="7362093" cy="947224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59" name="Picture 5" descr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199"/>
              <a:ext cx="7404460" cy="9582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 17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8" name="Rectangle 16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aphicFrame>
        <p:nvGraphicFramePr>
          <p:cNvPr id="279" name="Table 1"/>
          <p:cNvGraphicFramePr/>
          <p:nvPr/>
        </p:nvGraphicFramePr>
        <p:xfrm>
          <a:off x="2416030" y="0"/>
          <a:ext cx="21955270" cy="6400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955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4734"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82" name="Group 3"/>
          <p:cNvGrpSpPr/>
          <p:nvPr/>
        </p:nvGrpSpPr>
        <p:grpSpPr>
          <a:xfrm>
            <a:off x="3813699" y="5198185"/>
            <a:ext cx="3811009" cy="3850968"/>
            <a:chOff x="0" y="0"/>
            <a:chExt cx="3811008" cy="3850967"/>
          </a:xfrm>
        </p:grpSpPr>
        <p:sp>
          <p:nvSpPr>
            <p:cNvPr id="280" name="Oval 8"/>
            <p:cNvSpPr/>
            <p:nvPr/>
          </p:nvSpPr>
          <p:spPr>
            <a:xfrm>
              <a:off x="-1" y="-1"/>
              <a:ext cx="3811010" cy="381101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81" name="Picture 9" descr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05311" y="1786295"/>
              <a:ext cx="3513963" cy="615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5" name="Group 2"/>
          <p:cNvGrpSpPr/>
          <p:nvPr/>
        </p:nvGrpSpPr>
        <p:grpSpPr>
          <a:xfrm>
            <a:off x="1523860" y="914906"/>
            <a:ext cx="3983730" cy="4022906"/>
            <a:chOff x="0" y="0"/>
            <a:chExt cx="3983728" cy="4022904"/>
          </a:xfrm>
        </p:grpSpPr>
        <p:sp>
          <p:nvSpPr>
            <p:cNvPr id="283" name="Oval 4"/>
            <p:cNvSpPr/>
            <p:nvPr/>
          </p:nvSpPr>
          <p:spPr>
            <a:xfrm>
              <a:off x="-1" y="-1"/>
              <a:ext cx="3983730" cy="398373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84" name="Picture 11" descr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044" y="254368"/>
              <a:ext cx="3768539" cy="3768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86" name="Table 6"/>
          <p:cNvGraphicFramePr/>
          <p:nvPr>
            <p:extLst>
              <p:ext uri="{D42A27DB-BD31-4B8C-83A1-F6EECF244321}">
                <p14:modId xmlns:p14="http://schemas.microsoft.com/office/powerpoint/2010/main" val="3953475851"/>
              </p:ext>
            </p:extLst>
          </p:nvPr>
        </p:nvGraphicFramePr>
        <p:xfrm>
          <a:off x="8003771" y="1186972"/>
          <a:ext cx="16402652" cy="115697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65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7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6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4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defTabSz="1828800">
                        <a:defRPr sz="3600" b="0" i="1">
                          <a:solidFill>
                            <a:srgbClr val="F2F2F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defRPr>
                      </a:pPr>
                      <a:endParaRPr/>
                    </a:p>
                  </a:txBody>
                  <a:tcPr marL="45720" marR="457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0" i="1">
                          <a:solidFill>
                            <a:srgbClr val="F2F2F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defRPr>
                      </a:pPr>
                      <a:endParaRPr/>
                    </a:p>
                  </a:txBody>
                  <a:tcPr marL="45720" marR="457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 b="0" i="1">
                          <a:solidFill>
                            <a:srgbClr val="F2F2F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defRPr>
                      </a:pPr>
                      <a:endParaRPr/>
                    </a:p>
                  </a:txBody>
                  <a:tcPr marL="45720" marR="457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0" i="1">
                          <a:solidFill>
                            <a:srgbClr val="F2F2F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defRPr>
                      </a:pPr>
                      <a:endParaRPr/>
                    </a:p>
                  </a:txBody>
                  <a:tcPr marL="45720" marR="457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240">
                <a:tc gridSpan="4"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400" i="1" dirty="0">
                          <a:solidFill>
                            <a:srgbClr val="043D5D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Riser</a:t>
                      </a:r>
                      <a:endParaRPr lang="es-CO" sz="7400" i="1" dirty="0">
                        <a:solidFill>
                          <a:srgbClr val="043D5D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7400" i="1" dirty="0">
                        <a:solidFill>
                          <a:srgbClr val="043D5D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740">
                <a:tc gridSpan="4"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400" i="1" dirty="0">
                          <a:solidFill>
                            <a:srgbClr val="043D5D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Plenum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740">
                <a:tc gridSpan="4"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lang="es-CO" sz="7400" i="1" dirty="0">
                        <a:solidFill>
                          <a:srgbClr val="043D5D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400" i="1" dirty="0">
                          <a:solidFill>
                            <a:srgbClr val="043D5D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Outside Plant (LSZH)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740">
                <a:tc gridSpan="4"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400" i="1" dirty="0">
                          <a:solidFill>
                            <a:srgbClr val="043D5D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Outside Plant Shielded (LSZH)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740">
                <a:tc gridSpan="4"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lang="es-CO" sz="6800" i="1" dirty="0">
                        <a:solidFill>
                          <a:srgbClr val="043D5D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6800" i="1" dirty="0">
                          <a:solidFill>
                            <a:srgbClr val="043D5D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Hazardous Locations (Class I, Division 1)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740">
                <a:tc gridSpan="4">
                  <a:txBody>
                    <a:bodyPr/>
                    <a:lstStyle/>
                    <a:p>
                      <a:pPr algn="l" defTabSz="1828800">
                        <a:defRPr sz="3200" b="0" i="1">
                          <a:solidFill>
                            <a:srgbClr val="043D5D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defRPr>
                      </a:pPr>
                      <a:endParaRPr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89" name="Group 13"/>
          <p:cNvGrpSpPr/>
          <p:nvPr/>
        </p:nvGrpSpPr>
        <p:grpSpPr>
          <a:xfrm>
            <a:off x="1252828" y="9193238"/>
            <a:ext cx="4366905" cy="4378677"/>
            <a:chOff x="0" y="0"/>
            <a:chExt cx="4366903" cy="4378676"/>
          </a:xfrm>
        </p:grpSpPr>
        <p:sp>
          <p:nvSpPr>
            <p:cNvPr id="287" name="Oval 5"/>
            <p:cNvSpPr/>
            <p:nvPr/>
          </p:nvSpPr>
          <p:spPr>
            <a:xfrm>
              <a:off x="-1" y="-1"/>
              <a:ext cx="4366905" cy="43669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88" name="Picture 12" descr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1379" y="54727"/>
              <a:ext cx="1823033" cy="4323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0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4" name="Rectangle 9"/>
          <p:cNvSpPr txBox="1"/>
          <p:nvPr/>
        </p:nvSpPr>
        <p:spPr>
          <a:xfrm>
            <a:off x="13369287" y="506968"/>
            <a:ext cx="10373143" cy="929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La </a:t>
            </a:r>
            <a:r>
              <a:rPr dirty="0" err="1"/>
              <a:t>Solución</a:t>
            </a:r>
            <a:r>
              <a:rPr dirty="0"/>
              <a:t> </a:t>
            </a:r>
            <a:r>
              <a:rPr dirty="0" err="1"/>
              <a:t>Ganadora</a:t>
            </a:r>
            <a:endParaRPr dirty="0"/>
          </a:p>
          <a:p>
            <a:pPr algn="l" defTabSz="1828800">
              <a:defRPr sz="48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para Sus </a:t>
            </a:r>
            <a:r>
              <a:rPr dirty="0" err="1"/>
              <a:t>Clientes</a:t>
            </a:r>
            <a:endParaRPr sz="24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4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l" defTabSz="1828800">
              <a:defRPr sz="2400" b="1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4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l" defTabSz="1828800">
              <a:defRPr sz="3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Recuperarse</a:t>
            </a:r>
            <a:r>
              <a:rPr dirty="0"/>
              <a:t> de un </a:t>
            </a:r>
            <a:r>
              <a:rPr dirty="0" err="1"/>
              <a:t>presupuesto</a:t>
            </a:r>
            <a:r>
              <a:rPr dirty="0"/>
              <a:t> </a:t>
            </a:r>
            <a:r>
              <a:rPr dirty="0" err="1"/>
              <a:t>desperdiciado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marL="685800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Encuentra</a:t>
            </a:r>
            <a:r>
              <a:rPr dirty="0"/>
              <a:t> dinero para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equipos</a:t>
            </a:r>
            <a:r>
              <a:rPr dirty="0"/>
              <a:t> </a:t>
            </a:r>
            <a:r>
              <a:rPr dirty="0" err="1"/>
              <a:t>especiales</a:t>
            </a:r>
            <a:r>
              <a:rPr dirty="0"/>
              <a:t> que </a:t>
            </a:r>
            <a:r>
              <a:rPr dirty="0" err="1"/>
              <a:t>quieren</a:t>
            </a:r>
            <a:endParaRPr dirty="0"/>
          </a:p>
          <a:p>
            <a:pPr marL="1143000" lvl="1" indent="-6858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dirty="0"/>
          </a:p>
          <a:p>
            <a:pPr algn="l" defTabSz="1828800">
              <a:defRPr sz="3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 err="1"/>
              <a:t>Responda</a:t>
            </a:r>
            <a:r>
              <a:rPr dirty="0"/>
              <a:t> a un </a:t>
            </a:r>
            <a:r>
              <a:rPr lang="es-CO" dirty="0"/>
              <a:t>proyecto</a:t>
            </a:r>
            <a:r>
              <a:rPr dirty="0"/>
              <a:t> con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solución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rápida</a:t>
            </a:r>
            <a:r>
              <a:rPr dirty="0"/>
              <a:t> y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costosa</a:t>
            </a:r>
            <a:endParaRPr dirty="0"/>
          </a:p>
        </p:txBody>
      </p:sp>
      <p:sp>
        <p:nvSpPr>
          <p:cNvPr id="295" name="Straight Connector 14"/>
          <p:cNvSpPr/>
          <p:nvPr/>
        </p:nvSpPr>
        <p:spPr>
          <a:xfrm>
            <a:off x="12751241" y="2456236"/>
            <a:ext cx="25" cy="2051342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6" name="Straight Connector 16"/>
          <p:cNvSpPr/>
          <p:nvPr/>
        </p:nvSpPr>
        <p:spPr>
          <a:xfrm flipH="1">
            <a:off x="11594937" y="3481906"/>
            <a:ext cx="1156330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" name="Oval 17"/>
          <p:cNvSpPr/>
          <p:nvPr/>
        </p:nvSpPr>
        <p:spPr>
          <a:xfrm>
            <a:off x="11181519" y="3275198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" name="Oval 18"/>
          <p:cNvSpPr/>
          <p:nvPr/>
        </p:nvSpPr>
        <p:spPr>
          <a:xfrm>
            <a:off x="11228123" y="6271588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59595B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9" name="Straight Connector 19"/>
          <p:cNvSpPr/>
          <p:nvPr/>
        </p:nvSpPr>
        <p:spPr>
          <a:xfrm flipH="1">
            <a:off x="11641543" y="6478296"/>
            <a:ext cx="1156329" cy="1"/>
          </a:xfrm>
          <a:prstGeom prst="line">
            <a:avLst/>
          </a:prstGeom>
          <a:ln w="63500">
            <a:solidFill>
              <a:srgbClr val="545455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0" name="Straight Connector 20"/>
          <p:cNvSpPr/>
          <p:nvPr/>
        </p:nvSpPr>
        <p:spPr>
          <a:xfrm>
            <a:off x="12840124" y="5406415"/>
            <a:ext cx="6188" cy="2143764"/>
          </a:xfrm>
          <a:prstGeom prst="line">
            <a:avLst/>
          </a:prstGeom>
          <a:ln w="139700">
            <a:solidFill>
              <a:srgbClr val="59595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" name="Straight Connector 6"/>
          <p:cNvSpPr/>
          <p:nvPr/>
        </p:nvSpPr>
        <p:spPr>
          <a:xfrm>
            <a:off x="12679034" y="11127770"/>
            <a:ext cx="11365926" cy="1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2" name="Rectangle 7"/>
          <p:cNvSpPr txBox="1"/>
          <p:nvPr/>
        </p:nvSpPr>
        <p:spPr>
          <a:xfrm>
            <a:off x="4585593" y="437117"/>
            <a:ext cx="4531044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6400">
                <a:solidFill>
                  <a:srgbClr val="0D5A9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PREMIADO</a:t>
            </a:r>
          </a:p>
        </p:txBody>
      </p:sp>
      <p:sp>
        <p:nvSpPr>
          <p:cNvPr id="303" name="Straight Connector 27"/>
          <p:cNvSpPr/>
          <p:nvPr/>
        </p:nvSpPr>
        <p:spPr>
          <a:xfrm>
            <a:off x="12846312" y="8278469"/>
            <a:ext cx="6188" cy="1982184"/>
          </a:xfrm>
          <a:prstGeom prst="line">
            <a:avLst/>
          </a:prstGeom>
          <a:ln w="1397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4" name="Straight Connector 28"/>
          <p:cNvSpPr/>
          <p:nvPr/>
        </p:nvSpPr>
        <p:spPr>
          <a:xfrm flipH="1">
            <a:off x="11690008" y="9269559"/>
            <a:ext cx="1156329" cy="1"/>
          </a:xfrm>
          <a:prstGeom prst="line">
            <a:avLst/>
          </a:prstGeom>
          <a:ln w="63500">
            <a:solidFill>
              <a:srgbClr val="0D5A91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5" name="Oval 29"/>
          <p:cNvSpPr/>
          <p:nvPr/>
        </p:nvSpPr>
        <p:spPr>
          <a:xfrm>
            <a:off x="11276589" y="9062852"/>
            <a:ext cx="413417" cy="413417"/>
          </a:xfrm>
          <a:prstGeom prst="ellipse">
            <a:avLst/>
          </a:prstGeom>
          <a:solidFill>
            <a:srgbClr val="FFFFFF"/>
          </a:solidFill>
          <a:ln w="88900">
            <a:solidFill>
              <a:srgbClr val="0D5A91"/>
            </a:solidFill>
            <a:miter/>
          </a:ln>
        </p:spPr>
        <p:txBody>
          <a:bodyPr tIns="91439" bIns="91439" anchor="ctr"/>
          <a:lstStyle/>
          <a:p>
            <a:pPr algn="just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6" name="TextBox 22"/>
          <p:cNvSpPr txBox="1"/>
          <p:nvPr/>
        </p:nvSpPr>
        <p:spPr>
          <a:xfrm>
            <a:off x="12127401" y="11204723"/>
            <a:ext cx="12165159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240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GameChanger ha </a:t>
            </a:r>
            <a:r>
              <a:rPr>
                <a:solidFill>
                  <a:srgbClr val="005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sido premiado</a:t>
            </a:r>
          </a:p>
        </p:txBody>
      </p:sp>
      <p:pic>
        <p:nvPicPr>
          <p:cNvPr id="307" name="Picture 25" descr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74" y="1628738"/>
            <a:ext cx="4327137" cy="4642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icture 26" descr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375" y="4507578"/>
            <a:ext cx="4207015" cy="420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30" descr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999" y="9072742"/>
            <a:ext cx="6142883" cy="2520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1"/>
          <p:cNvSpPr/>
          <p:nvPr/>
        </p:nvSpPr>
        <p:spPr>
          <a:xfrm>
            <a:off x="2416029" y="0"/>
            <a:ext cx="21967972" cy="13716000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4" name="Rectangle 11"/>
          <p:cNvSpPr/>
          <p:nvPr/>
        </p:nvSpPr>
        <p:spPr>
          <a:xfrm>
            <a:off x="-3389" y="0"/>
            <a:ext cx="2419420" cy="13716000"/>
          </a:xfrm>
          <a:prstGeom prst="rect">
            <a:avLst/>
          </a:prstGeom>
          <a:solidFill>
            <a:srgbClr val="043D5D"/>
          </a:solidFill>
          <a:ln w="25400">
            <a:solidFill>
              <a:srgbClr val="32538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5" name="Rectangle 13"/>
          <p:cNvSpPr txBox="1"/>
          <p:nvPr/>
        </p:nvSpPr>
        <p:spPr>
          <a:xfrm>
            <a:off x="10889560" y="9548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chemeClr val="accent5">
                    <a:satOff val="18430"/>
                    <a:lumOff val="-14768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OPCIÓN A: GAMECHANGER</a:t>
            </a:r>
          </a:p>
        </p:txBody>
      </p:sp>
      <p:sp>
        <p:nvSpPr>
          <p:cNvPr id="316" name="Rectangle 40"/>
          <p:cNvSpPr txBox="1"/>
          <p:nvPr/>
        </p:nvSpPr>
        <p:spPr>
          <a:xfrm>
            <a:off x="10889560" y="3670982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OPCIÓN B: CAT 6 + PoE EXTENDERS</a:t>
            </a:r>
          </a:p>
        </p:txBody>
      </p:sp>
      <p:sp>
        <p:nvSpPr>
          <p:cNvPr id="317" name="Rectangle 20"/>
          <p:cNvSpPr txBox="1"/>
          <p:nvPr/>
        </p:nvSpPr>
        <p:spPr>
          <a:xfrm>
            <a:off x="10889560" y="8214892"/>
            <a:ext cx="11721797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OPCIÓN C: HYBRID FIBER+POWER </a:t>
            </a:r>
          </a:p>
        </p:txBody>
      </p:sp>
      <p:graphicFrame>
        <p:nvGraphicFramePr>
          <p:cNvPr id="318" name="Table 3"/>
          <p:cNvGraphicFramePr/>
          <p:nvPr/>
        </p:nvGraphicFramePr>
        <p:xfrm>
          <a:off x="10393275" y="1025259"/>
          <a:ext cx="13479931" cy="2336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039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8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Required Hardware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MSRP Unit Price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Quantity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Extended Cost (No Labor)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GameChanger CMR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$0.40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38,000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$15,010.00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24-Port Surge Suppressor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$1,1216.00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$6,080.00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24-Port Patch Panel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$243.00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$1,215.00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Total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chemeClr val="accent5">
                              <a:satOff val="18430"/>
                              <a:lumOff val="-14768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$22,305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9" name="Table 24"/>
          <p:cNvGraphicFramePr/>
          <p:nvPr/>
        </p:nvGraphicFramePr>
        <p:xfrm>
          <a:off x="10393275" y="4708812"/>
          <a:ext cx="13318666" cy="32156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979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0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Required Hardware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MSRP Unit Price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Quantity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Extended Cost (No Labor)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Cat 6 CMR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$0.14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38,000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$5,320.00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24-Port Surge Suppressor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$1,1216.00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$6,080.00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24-Port Patch Panel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$243.00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$1,215.00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PoE Extender at Camera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$385.00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106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$40,810.00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16-Port PoE Extender at IDF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$7,3000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7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$51,100.00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Total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r>
                        <a:t>$</a:t>
                      </a:r>
                      <a:r>
                        <a:rPr sz="4400">
                          <a:solidFill>
                            <a:schemeClr val="accent5">
                              <a:satOff val="18430"/>
                              <a:lumOff val="-14768"/>
                            </a:schemeClr>
                          </a:solidFill>
                        </a:rPr>
                        <a:t>104,525.00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20" name="Table 25"/>
          <p:cNvGraphicFramePr/>
          <p:nvPr/>
        </p:nvGraphicFramePr>
        <p:xfrm>
          <a:off x="10393274" y="9189719"/>
          <a:ext cx="13506948" cy="411208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050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6855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Required Hardware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MSRP Unit Price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Quantity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Extended Cost (No Labor)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5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Powered Fiber &amp; Accessories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000" b="0">
                          <a:solidFill>
                            <a:srgbClr val="000000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000" b="0">
                          <a:solidFill>
                            <a:srgbClr val="000000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$31,311.60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PoE Extender Modules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$1,195.31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53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63,351.56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Fiber Connectivity in IDF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000" b="0">
                          <a:solidFill>
                            <a:srgbClr val="000000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000" b="0">
                          <a:solidFill>
                            <a:srgbClr val="000000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$7,319.25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Power Supply in IDF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000" b="0">
                          <a:solidFill>
                            <a:srgbClr val="000000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000" b="0">
                          <a:solidFill>
                            <a:srgbClr val="000000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$5,015.00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Fiber/Copper SFPs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$93.75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106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$9,937.50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Chassis in IDF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$656.00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$3,936.00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855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Media Converter in IDF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$50.00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106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$5,300.00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Total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>
                          <a:solidFill>
                            <a:schemeClr val="accent5">
                              <a:satOff val="18430"/>
                              <a:lumOff val="-14768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$126,570.91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1" name="Straight Connector 27"/>
          <p:cNvSpPr/>
          <p:nvPr/>
        </p:nvSpPr>
        <p:spPr>
          <a:xfrm flipV="1">
            <a:off x="2973651" y="10931976"/>
            <a:ext cx="7004461" cy="3585"/>
          </a:xfrm>
          <a:prstGeom prst="line">
            <a:avLst/>
          </a:prstGeom>
          <a:ln w="38100">
            <a:solidFill>
              <a:srgbClr val="0D3F5C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2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642" y="12021962"/>
            <a:ext cx="6168157" cy="124042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extBox 28"/>
          <p:cNvSpPr txBox="1"/>
          <p:nvPr/>
        </p:nvSpPr>
        <p:spPr>
          <a:xfrm>
            <a:off x="3110879" y="11165751"/>
            <a:ext cx="6685079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2400" b="1">
                <a:solidFill>
                  <a:srgbClr val="0D5A9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Pricing Analysis </a:t>
            </a:r>
            <a:r>
              <a:rPr b="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provided by:</a:t>
            </a:r>
          </a:p>
          <a:p>
            <a:pPr defTabSz="1828800">
              <a:defRPr sz="2400">
                <a:solidFill>
                  <a:srgbClr val="5959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Mark S. Bennett, CPP, CSC </a:t>
            </a:r>
          </a:p>
        </p:txBody>
      </p:sp>
      <p:sp>
        <p:nvSpPr>
          <p:cNvPr id="324" name="Rectangle 29"/>
          <p:cNvSpPr txBox="1"/>
          <p:nvPr/>
        </p:nvSpPr>
        <p:spPr>
          <a:xfrm>
            <a:off x="2739186" y="1733301"/>
            <a:ext cx="7122934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5800" b="1">
                <a:solidFill>
                  <a:srgbClr val="043D5D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ANÁLISIS DE TERCEROS</a:t>
            </a:r>
          </a:p>
        </p:txBody>
      </p:sp>
      <p:sp>
        <p:nvSpPr>
          <p:cNvPr id="325" name="Rectangle 30"/>
          <p:cNvSpPr txBox="1"/>
          <p:nvPr/>
        </p:nvSpPr>
        <p:spPr>
          <a:xfrm>
            <a:off x="2984224" y="5074020"/>
            <a:ext cx="6834410" cy="406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Abril 2018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860,000 ft.</a:t>
            </a:r>
            <a:r>
              <a:rPr baseline="31000"/>
              <a:t>2</a:t>
            </a:r>
            <a:r>
              <a:t> estacionamiento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106 cámaras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Cableado mas largo 850 ft.</a:t>
            </a:r>
          </a:p>
          <a:p>
            <a:pPr marL="571500" indent="-571500" algn="l" defTabSz="1828800">
              <a:lnSpc>
                <a:spcPct val="150000"/>
              </a:lnSpc>
              <a:buSzPct val="100000"/>
              <a:buFont typeface="Arial"/>
              <a:buChar char="•"/>
              <a:defRPr sz="3000">
                <a:solidFill>
                  <a:srgbClr val="3333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Stream más alto de cámara:20Mb/s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1545</Words>
  <Application>Microsoft Office PowerPoint</Application>
  <PresentationFormat>Personalizado</PresentationFormat>
  <Paragraphs>408</Paragraphs>
  <Slides>35</Slides>
  <Notes>10</Notes>
  <HiddenSlides>5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8" baseType="lpstr">
      <vt:lpstr>Arial</vt:lpstr>
      <vt:lpstr>Calibri</vt:lpstr>
      <vt:lpstr>Calibri Light</vt:lpstr>
      <vt:lpstr>Helvetica Neue</vt:lpstr>
      <vt:lpstr>Hoefler Text</vt:lpstr>
      <vt:lpstr>Montserrat</vt:lpstr>
      <vt:lpstr>Montserrat Bold</vt:lpstr>
      <vt:lpstr>Montserrat Light</vt:lpstr>
      <vt:lpstr>Montserrat Medium</vt:lpstr>
      <vt:lpstr>Montserrat SemiBold</vt:lpstr>
      <vt:lpstr>Palatino</vt:lpstr>
      <vt:lpstr>Tahoma</vt:lpstr>
      <vt:lpstr>BrushedCanvas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Damian</dc:creator>
  <cp:lastModifiedBy>Pablo Reyes</cp:lastModifiedBy>
  <cp:revision>2</cp:revision>
  <dcterms:modified xsi:type="dcterms:W3CDTF">2023-05-03T02:50:53Z</dcterms:modified>
</cp:coreProperties>
</file>